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3" r:id="rId4"/>
    <p:sldId id="277" r:id="rId5"/>
    <p:sldId id="286" r:id="rId6"/>
    <p:sldId id="302" r:id="rId7"/>
    <p:sldId id="288" r:id="rId8"/>
    <p:sldId id="296" r:id="rId9"/>
    <p:sldId id="280" r:id="rId10"/>
    <p:sldId id="295" r:id="rId11"/>
    <p:sldId id="293" r:id="rId12"/>
    <p:sldId id="285" r:id="rId13"/>
    <p:sldId id="274" r:id="rId14"/>
    <p:sldId id="298" r:id="rId15"/>
    <p:sldId id="303" r:id="rId16"/>
    <p:sldId id="299" r:id="rId17"/>
    <p:sldId id="279" r:id="rId18"/>
    <p:sldId id="282" r:id="rId19"/>
    <p:sldId id="330" r:id="rId20"/>
    <p:sldId id="333" r:id="rId21"/>
    <p:sldId id="283" r:id="rId22"/>
    <p:sldId id="3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ted, Charlotte" initials="KC" lastIdx="1" clrIdx="0">
    <p:extLst>
      <p:ext uri="{19B8F6BF-5375-455C-9EA6-DF929625EA0E}">
        <p15:presenceInfo xmlns:p15="http://schemas.microsoft.com/office/powerpoint/2012/main" userId="S::ck325@exeter.ac.uk::6215508c-5d56-4874-b791-5dd8e25c9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26"/>
    <a:srgbClr val="E84C2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573"/>
    <p:restoredTop sz="95638"/>
  </p:normalViewPr>
  <p:slideViewPr>
    <p:cSldViewPr snapToGrid="0" snapToObjects="1">
      <p:cViewPr varScale="1">
        <p:scale>
          <a:sx n="60" d="100"/>
          <a:sy n="60" d="100"/>
        </p:scale>
        <p:origin x="20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9091E-4AEA-4216-B4B6-FD9748969B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517AF8-5913-49EC-A675-B801DA1CA422}">
      <dgm:prSet custT="1"/>
      <dgm:spPr/>
      <dgm:t>
        <a:bodyPr/>
        <a:lstStyle/>
        <a:p>
          <a:r>
            <a:rPr lang="en-GB" sz="2200" dirty="0"/>
            <a:t>What were the strongest arguments in </a:t>
          </a:r>
          <a:r>
            <a:rPr lang="en-GB" sz="2200" b="1" dirty="0"/>
            <a:t>support</a:t>
          </a:r>
          <a:r>
            <a:rPr lang="en-GB" sz="2200" dirty="0"/>
            <a:t> of Israeli occupation?</a:t>
          </a:r>
        </a:p>
        <a:p>
          <a:r>
            <a:rPr lang="en-US" sz="2200" dirty="0"/>
            <a:t>What were the strongest arguments in </a:t>
          </a:r>
          <a:r>
            <a:rPr lang="en-US" sz="2200" b="1" dirty="0"/>
            <a:t>opposition</a:t>
          </a:r>
          <a:r>
            <a:rPr lang="en-US" sz="2200" dirty="0"/>
            <a:t> to Israeli occupation?</a:t>
          </a:r>
        </a:p>
      </dgm:t>
    </dgm:pt>
    <dgm:pt modelId="{7A227843-13A4-4509-90AD-76845EDBC8C2}" type="parTrans" cxnId="{86D872D7-10BE-4B9D-BEB8-330A9D9B8483}">
      <dgm:prSet/>
      <dgm:spPr/>
      <dgm:t>
        <a:bodyPr/>
        <a:lstStyle/>
        <a:p>
          <a:endParaRPr lang="en-US"/>
        </a:p>
      </dgm:t>
    </dgm:pt>
    <dgm:pt modelId="{45381B1C-7415-4C4F-96C6-75A924C8A6AF}" type="sibTrans" cxnId="{86D872D7-10BE-4B9D-BEB8-330A9D9B8483}">
      <dgm:prSet/>
      <dgm:spPr/>
      <dgm:t>
        <a:bodyPr/>
        <a:lstStyle/>
        <a:p>
          <a:endParaRPr lang="en-US"/>
        </a:p>
      </dgm:t>
    </dgm:pt>
    <dgm:pt modelId="{53F3DE24-BB1A-4ED1-BC99-9C3D699BA317}">
      <dgm:prSet custT="1"/>
      <dgm:spPr/>
      <dgm:t>
        <a:bodyPr/>
        <a:lstStyle/>
        <a:p>
          <a:r>
            <a:rPr lang="en-GB" sz="2200" dirty="0"/>
            <a:t>Which arguments did you find </a:t>
          </a:r>
          <a:r>
            <a:rPr lang="en-GB" sz="2200" b="1" dirty="0"/>
            <a:t>most convincing?</a:t>
          </a:r>
        </a:p>
        <a:p>
          <a:r>
            <a:rPr lang="en-GB" sz="2200" b="0" dirty="0"/>
            <a:t>Why?</a:t>
          </a:r>
        </a:p>
        <a:p>
          <a:r>
            <a:rPr lang="en-GB" sz="2200" b="0" dirty="0"/>
            <a:t>Did anything surprise you?</a:t>
          </a:r>
          <a:endParaRPr lang="en-US" sz="2200" b="0" dirty="0"/>
        </a:p>
      </dgm:t>
    </dgm:pt>
    <dgm:pt modelId="{604D936A-3B6E-4466-8E72-B1DA48552AAD}" type="parTrans" cxnId="{FA1F5174-2687-489C-8647-0079365550DA}">
      <dgm:prSet/>
      <dgm:spPr/>
      <dgm:t>
        <a:bodyPr/>
        <a:lstStyle/>
        <a:p>
          <a:endParaRPr lang="en-US"/>
        </a:p>
      </dgm:t>
    </dgm:pt>
    <dgm:pt modelId="{B0350C6E-89F3-414E-8C11-0206A01EF6FB}" type="sibTrans" cxnId="{FA1F5174-2687-489C-8647-0079365550DA}">
      <dgm:prSet/>
      <dgm:spPr/>
      <dgm:t>
        <a:bodyPr/>
        <a:lstStyle/>
        <a:p>
          <a:endParaRPr lang="en-US"/>
        </a:p>
      </dgm:t>
    </dgm:pt>
    <dgm:pt modelId="{E40039E0-3E07-404A-B318-11ADE5BFB6B3}" type="pres">
      <dgm:prSet presAssocID="{8DC9091E-4AEA-4216-B4B6-FD9748969B15}" presName="root" presStyleCnt="0">
        <dgm:presLayoutVars>
          <dgm:dir/>
          <dgm:resizeHandles val="exact"/>
        </dgm:presLayoutVars>
      </dgm:prSet>
      <dgm:spPr/>
    </dgm:pt>
    <dgm:pt modelId="{AF1686F9-B22A-49E4-90EF-6F0C74B003AB}" type="pres">
      <dgm:prSet presAssocID="{7D517AF8-5913-49EC-A675-B801DA1CA422}" presName="compNode" presStyleCnt="0"/>
      <dgm:spPr/>
    </dgm:pt>
    <dgm:pt modelId="{D22B713E-0C60-4371-994D-E88589FD118A}" type="pres">
      <dgm:prSet presAssocID="{7D517AF8-5913-49EC-A675-B801DA1CA4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F32D151-2192-42C1-AB4E-9C65B2F9583B}" type="pres">
      <dgm:prSet presAssocID="{7D517AF8-5913-49EC-A675-B801DA1CA422}" presName="spaceRect" presStyleCnt="0"/>
      <dgm:spPr/>
    </dgm:pt>
    <dgm:pt modelId="{08722683-2794-444B-8660-CD089FDD42F1}" type="pres">
      <dgm:prSet presAssocID="{7D517AF8-5913-49EC-A675-B801DA1CA422}" presName="textRect" presStyleLbl="revTx" presStyleIdx="0" presStyleCnt="2" custScaleX="148000">
        <dgm:presLayoutVars>
          <dgm:chMax val="1"/>
          <dgm:chPref val="1"/>
        </dgm:presLayoutVars>
      </dgm:prSet>
      <dgm:spPr/>
    </dgm:pt>
    <dgm:pt modelId="{0A5E7011-B95B-497D-8AC4-644ABCCF9959}" type="pres">
      <dgm:prSet presAssocID="{45381B1C-7415-4C4F-96C6-75A924C8A6AF}" presName="sibTrans" presStyleCnt="0"/>
      <dgm:spPr/>
    </dgm:pt>
    <dgm:pt modelId="{4FFE4DFE-DB4B-43E5-83B1-34E075985359}" type="pres">
      <dgm:prSet presAssocID="{53F3DE24-BB1A-4ED1-BC99-9C3D699BA317}" presName="compNode" presStyleCnt="0"/>
      <dgm:spPr/>
    </dgm:pt>
    <dgm:pt modelId="{2AC5EDE7-A5AD-4717-AB41-455E9008194E}" type="pres">
      <dgm:prSet presAssocID="{53F3DE24-BB1A-4ED1-BC99-9C3D699BA3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2E95234-E7AE-4727-8044-23D04798E15B}" type="pres">
      <dgm:prSet presAssocID="{53F3DE24-BB1A-4ED1-BC99-9C3D699BA317}" presName="spaceRect" presStyleCnt="0"/>
      <dgm:spPr/>
    </dgm:pt>
    <dgm:pt modelId="{D574FE2C-CC04-48B7-9788-E0A0E140A626}" type="pres">
      <dgm:prSet presAssocID="{53F3DE24-BB1A-4ED1-BC99-9C3D699BA317}" presName="textRect" presStyleLbl="revTx" presStyleIdx="1" presStyleCnt="2" custScaleX="159465">
        <dgm:presLayoutVars>
          <dgm:chMax val="1"/>
          <dgm:chPref val="1"/>
        </dgm:presLayoutVars>
      </dgm:prSet>
      <dgm:spPr/>
    </dgm:pt>
  </dgm:ptLst>
  <dgm:cxnLst>
    <dgm:cxn modelId="{5ABAC570-94B2-4860-9E68-151DAD521588}" type="presOf" srcId="{53F3DE24-BB1A-4ED1-BC99-9C3D699BA317}" destId="{D574FE2C-CC04-48B7-9788-E0A0E140A626}" srcOrd="0" destOrd="0" presId="urn:microsoft.com/office/officeart/2018/2/layout/IconLabelList"/>
    <dgm:cxn modelId="{FA1F5174-2687-489C-8647-0079365550DA}" srcId="{8DC9091E-4AEA-4216-B4B6-FD9748969B15}" destId="{53F3DE24-BB1A-4ED1-BC99-9C3D699BA317}" srcOrd="1" destOrd="0" parTransId="{604D936A-3B6E-4466-8E72-B1DA48552AAD}" sibTransId="{B0350C6E-89F3-414E-8C11-0206A01EF6FB}"/>
    <dgm:cxn modelId="{3D0FB2AD-9148-4181-ACC4-04648A5E620C}" type="presOf" srcId="{7D517AF8-5913-49EC-A675-B801DA1CA422}" destId="{08722683-2794-444B-8660-CD089FDD42F1}" srcOrd="0" destOrd="0" presId="urn:microsoft.com/office/officeart/2018/2/layout/IconLabelList"/>
    <dgm:cxn modelId="{86D872D7-10BE-4B9D-BEB8-330A9D9B8483}" srcId="{8DC9091E-4AEA-4216-B4B6-FD9748969B15}" destId="{7D517AF8-5913-49EC-A675-B801DA1CA422}" srcOrd="0" destOrd="0" parTransId="{7A227843-13A4-4509-90AD-76845EDBC8C2}" sibTransId="{45381B1C-7415-4C4F-96C6-75A924C8A6AF}"/>
    <dgm:cxn modelId="{A0B789F9-0357-4FC3-9F4E-72DA9786CE61}" type="presOf" srcId="{8DC9091E-4AEA-4216-B4B6-FD9748969B15}" destId="{E40039E0-3E07-404A-B318-11ADE5BFB6B3}" srcOrd="0" destOrd="0" presId="urn:microsoft.com/office/officeart/2018/2/layout/IconLabelList"/>
    <dgm:cxn modelId="{D3F45566-C7B8-46E6-8F42-DD544E6AD641}" type="presParOf" srcId="{E40039E0-3E07-404A-B318-11ADE5BFB6B3}" destId="{AF1686F9-B22A-49E4-90EF-6F0C74B003AB}" srcOrd="0" destOrd="0" presId="urn:microsoft.com/office/officeart/2018/2/layout/IconLabelList"/>
    <dgm:cxn modelId="{517B1985-1D43-4C7D-A342-0E9E8E02EDA0}" type="presParOf" srcId="{AF1686F9-B22A-49E4-90EF-6F0C74B003AB}" destId="{D22B713E-0C60-4371-994D-E88589FD118A}" srcOrd="0" destOrd="0" presId="urn:microsoft.com/office/officeart/2018/2/layout/IconLabelList"/>
    <dgm:cxn modelId="{03306456-CC03-4643-BE86-2EFD8BBEF9FD}" type="presParOf" srcId="{AF1686F9-B22A-49E4-90EF-6F0C74B003AB}" destId="{7F32D151-2192-42C1-AB4E-9C65B2F9583B}" srcOrd="1" destOrd="0" presId="urn:microsoft.com/office/officeart/2018/2/layout/IconLabelList"/>
    <dgm:cxn modelId="{1B29014D-DC85-440C-A8E7-2529AF3499F8}" type="presParOf" srcId="{AF1686F9-B22A-49E4-90EF-6F0C74B003AB}" destId="{08722683-2794-444B-8660-CD089FDD42F1}" srcOrd="2" destOrd="0" presId="urn:microsoft.com/office/officeart/2018/2/layout/IconLabelList"/>
    <dgm:cxn modelId="{E669FF04-3B1A-4873-89BE-1D54E9849A74}" type="presParOf" srcId="{E40039E0-3E07-404A-B318-11ADE5BFB6B3}" destId="{0A5E7011-B95B-497D-8AC4-644ABCCF9959}" srcOrd="1" destOrd="0" presId="urn:microsoft.com/office/officeart/2018/2/layout/IconLabelList"/>
    <dgm:cxn modelId="{B3606E27-A9E5-43A2-BDBA-E1A6EC75C592}" type="presParOf" srcId="{E40039E0-3E07-404A-B318-11ADE5BFB6B3}" destId="{4FFE4DFE-DB4B-43E5-83B1-34E075985359}" srcOrd="2" destOrd="0" presId="urn:microsoft.com/office/officeart/2018/2/layout/IconLabelList"/>
    <dgm:cxn modelId="{F092C197-98E2-4602-892D-3A82A6AF5EE6}" type="presParOf" srcId="{4FFE4DFE-DB4B-43E5-83B1-34E075985359}" destId="{2AC5EDE7-A5AD-4717-AB41-455E9008194E}" srcOrd="0" destOrd="0" presId="urn:microsoft.com/office/officeart/2018/2/layout/IconLabelList"/>
    <dgm:cxn modelId="{9D0A069C-6D96-4824-B039-9A5F09C39DF5}" type="presParOf" srcId="{4FFE4DFE-DB4B-43E5-83B1-34E075985359}" destId="{42E95234-E7AE-4727-8044-23D04798E15B}" srcOrd="1" destOrd="0" presId="urn:microsoft.com/office/officeart/2018/2/layout/IconLabelList"/>
    <dgm:cxn modelId="{435BDB5C-68B6-4B53-9D4C-48C1B93B4E01}" type="presParOf" srcId="{4FFE4DFE-DB4B-43E5-83B1-34E075985359}" destId="{D574FE2C-CC04-48B7-9788-E0A0E140A6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713E-0C60-4371-994D-E88589FD118A}">
      <dsp:nvSpPr>
        <dsp:cNvPr id="0" name=""/>
        <dsp:cNvSpPr/>
      </dsp:nvSpPr>
      <dsp:spPr>
        <a:xfrm>
          <a:off x="1686938" y="324323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22683-2794-444B-8660-CD089FDD42F1}">
      <dsp:nvSpPr>
        <dsp:cNvPr id="0" name=""/>
        <dsp:cNvSpPr/>
      </dsp:nvSpPr>
      <dsp:spPr>
        <a:xfrm>
          <a:off x="29925" y="2267239"/>
          <a:ext cx="4761900" cy="135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What were the strongest arguments in </a:t>
          </a:r>
          <a:r>
            <a:rPr lang="en-GB" sz="2200" b="1" kern="1200" dirty="0"/>
            <a:t>support</a:t>
          </a:r>
          <a:r>
            <a:rPr lang="en-GB" sz="2200" kern="1200" dirty="0"/>
            <a:t> of Israeli occupation?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were the strongest arguments in </a:t>
          </a:r>
          <a:r>
            <a:rPr lang="en-US" sz="2200" b="1" kern="1200" dirty="0"/>
            <a:t>opposition</a:t>
          </a:r>
          <a:r>
            <a:rPr lang="en-US" sz="2200" kern="1200" dirty="0"/>
            <a:t> to Israeli occupation?</a:t>
          </a:r>
        </a:p>
      </dsp:txBody>
      <dsp:txXfrm>
        <a:off x="29925" y="2267239"/>
        <a:ext cx="4761900" cy="1357312"/>
      </dsp:txXfrm>
    </dsp:sp>
    <dsp:sp modelId="{2AC5EDE7-A5AD-4717-AB41-455E9008194E}">
      <dsp:nvSpPr>
        <dsp:cNvPr id="0" name=""/>
        <dsp:cNvSpPr/>
      </dsp:nvSpPr>
      <dsp:spPr>
        <a:xfrm>
          <a:off x="7196343" y="324323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FE2C-CC04-48B7-9788-E0A0E140A626}">
      <dsp:nvSpPr>
        <dsp:cNvPr id="0" name=""/>
        <dsp:cNvSpPr/>
      </dsp:nvSpPr>
      <dsp:spPr>
        <a:xfrm>
          <a:off x="5354888" y="2267239"/>
          <a:ext cx="5130786" cy="135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Which arguments did you find </a:t>
          </a:r>
          <a:r>
            <a:rPr lang="en-GB" sz="2200" b="1" kern="1200" dirty="0"/>
            <a:t>most convincing?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/>
            <a:t>Why?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/>
            <a:t>Did anything surprise you?</a:t>
          </a:r>
          <a:endParaRPr lang="en-US" sz="2200" b="0" kern="1200" dirty="0"/>
        </a:p>
      </dsp:txBody>
      <dsp:txXfrm>
        <a:off x="5354888" y="2267239"/>
        <a:ext cx="5130786" cy="13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8AD7-D690-AF4F-B7CC-FFA89A1B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2FB78-9E86-F542-9937-94D338475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8A9F-A74B-6D41-8ACB-269D2752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4619-BC98-8B43-A387-34B1EA9A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288A-8116-B84A-BDBB-46425EAE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7194-BADB-D740-A2D0-D056D722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63BEC-54B0-7B47-B909-4BB5D8A14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B95B-407B-034B-8452-7E019EEF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7DD8-B70A-3944-A807-6B9667D2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5D3F-15D3-3246-BA9C-515C6B0D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CF6EA-798B-3F49-B12E-C90119C86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9B825-259B-124C-B9B9-F1E46534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108A6-8716-EC40-AEC3-1E97E92F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909-6F8C-204F-92DC-31DAB1FF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EE8C6-6498-4545-8E23-1B9F2617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22B-5B5C-8C48-B474-FF1CEA9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5869-DD2A-054F-878D-03E9F12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ED32-8DA2-6A4F-8D5A-7560B049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EB80-2A77-1049-BC51-3CF4CE10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584F-72D8-B542-A9F4-EC6E650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1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D70-5759-2142-96BC-A75D16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7D54-8F8B-1247-A934-AA782F11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E676-4A16-B846-8D6F-2EB6CB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2B0A-1710-764A-83EE-EE40742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2DA0-C91C-9943-B467-51704DA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9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EFD-844D-D041-816A-E75563A2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4DB9-6E60-5D48-A47E-B7DEE12A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1A07-3015-E24F-B184-BC4B595C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A095-4DB3-1E44-B77B-680F9F4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D60C-E0D8-2348-B168-A1868A3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2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F7E-84F1-584C-988B-133568E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FDBC-C90C-2340-9293-DB4C0152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A6AD-287F-344B-84D8-6B6FA941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7B8E-94FF-F24F-B7B8-6569EE84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E679-6006-EA4E-85EE-A728DA6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35BD-F883-314D-922B-D8AB5E87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9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881-C843-AD4B-86C7-B8A2A23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433C-90DF-5A43-9E55-A0154A8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0D58-0B77-1341-9E02-413DA231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E46B-F33A-A645-AC41-0F886465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5848-D13F-A942-BEE5-29ABF5ACA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5E01-C0B1-FB45-9256-5DDFF85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ECF71-9853-0644-8327-B18E5FA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E7302-7183-3440-A973-86A75C8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4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2B2-7EB9-634B-9E5C-D4FB073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9599-5669-0B46-BAD0-4CD9067A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7848-57B0-B841-88D3-8C1E5C2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4C79-C784-8A41-8B33-13E7778A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9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6B9F-1A9D-1B47-865C-4B822C5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F678-D983-5B46-93C2-3AE4DD0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3B2B-A894-0A44-8350-5A8256C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7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1EE7-5D32-E24A-AF13-4365604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B4E0-D58C-FE42-A34A-B4C7A38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4E46-9B28-0D4F-8E39-98BC7C1E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F1DD-0C04-C442-96C6-9FE9B590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BDF2-37EE-354C-8814-D3FC097B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021-0B38-1043-A3B1-ADC3A185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D20-E8AB-944E-A21F-B31457DD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AEFD-6E78-DE41-82E9-45CDCA34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A872-2D71-6041-B5D5-B7E0A37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C6A4-4022-D34B-96EB-CF89EA53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A77A-F991-774B-B904-F56C02E0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2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7E5-9D98-4D4B-A4D2-0929AEF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61B2F-DACC-934D-8079-B4893873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7936-95E0-D240-9211-5A0C15A8B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9981-8E28-FD40-B958-1A9AA7D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F8B4-BCB0-FB46-BC0E-8992B93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D011-7FA6-F24A-B9C3-48ED01D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7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11-C193-F943-AFA0-F9F5A77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33F7-0F00-F84E-958A-4421DCFD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E73B-C56C-2342-A37D-69EB644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DB17-7292-B14A-BC85-D4059F1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0A9-8C4F-4D47-B833-53329DE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85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8EE5-023F-EA46-854D-C086AC8B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5F72F-3A78-D84A-AB78-53C5BD40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8A3-66B6-354F-837F-8B5AA8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C954-5F16-5340-BE24-974711F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69D8-5665-5648-BF50-FBF5C1A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B3EC-6D51-7341-8AF6-4BAA1F09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B3F50-C89B-5446-B10A-60F4E3FFD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6420-ACFC-284E-B60E-C4B22408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F5CB-E5BA-4D48-9265-B53DFBA0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3758F-F3B3-644D-88BA-2EFC1B72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4EDF-ED55-474F-AF47-3E4FE41C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D0BF-5FC7-7F46-B4D6-CAF56AD1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B4F48-C354-694D-95AD-16026D39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B063E-BFD2-C547-BD8D-7C569085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3D33-EBE6-BA4F-9BEE-BCCA67FC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1950-12C9-3942-8A28-D1C9BBE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0D46-8CA7-5744-9FF0-292B25CE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020A6-BB1C-2B4F-88FD-EB4D91F37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71020-1744-E54F-AAEB-D7D6F2897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7F85E-5FD1-4A4C-8E02-9D43DCE7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C56EB-9295-C64F-A4B5-8241E30C5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E95EF-180F-A24B-AF91-A37681AF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5AE2A-AD2C-444E-BB5F-101153BC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044DC-AF88-0F42-A676-1950B94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2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FDE6-CDFA-1E40-8391-040FD5D8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89265-DD40-1C4D-95CC-B8DE666B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1EFB1-2356-8A4A-BB75-DF3E1D53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A6C29-3D35-9244-8868-0B2F070C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EA109-8733-9E48-8EB2-22A1D86F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D2318-B647-1840-8308-04CE01F9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D4C41-D890-E94D-8427-53D3AB4B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C8E6-6F69-144D-80BD-3F8CADD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8F77-A2B6-F543-9471-21862BC5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2D7FE-69E3-564A-ADC5-A6329634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6084-E598-7A42-B8CA-F88C925F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C60BD-AAA2-3A4C-9A89-968AA979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17BF-4199-054B-B034-BA3DCE37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7306-7936-F34A-A8DF-1963B49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2CB2B-ADF2-4B40-9BAD-B7D7CB1B5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BC075-A4EE-6D48-B271-29A86285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1FB2-5697-D24C-B10E-EEEDF84F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0B11-E391-274D-96C9-458363E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09603-9B6F-1947-86CE-C705F87A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22813-3A9A-5546-9AD9-7FD71B3F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B89A9-94CC-C04A-A141-4CC19349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6D5B5-E832-1240-8479-45A85A99F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8DE2-55F2-FA4D-8F90-8266BB137C5F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4B5C-F202-684C-977E-623226F71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7694-7FC0-2541-9121-D2F1F056B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F326-F7D8-A345-BB29-C94B96AC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5C5-A537-E24B-A465-429644EC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69CF-15D5-DF45-9214-01A85B62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DF4-EBD5-9B44-AFC5-7EE0F953AA9B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ADB-101F-B44E-BC4E-6BBC4613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DF1-9254-BB4A-947C-0A0AF572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tlaEEnSZw?feature=oembed" TargetMode="External"/><Relationship Id="rId4" Type="http://schemas.openxmlformats.org/officeDocument/2006/relationships/hyperlink" Target="https://www.youtube.com/watch?v=zotlaEEnSZ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bc.co.uk/teach/class-clips-video/gcse-history-the-first-intifada-and-palestinian-consciousness/zdwpt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1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500B7-E967-A54C-8ADA-C354D333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What were the causes and consequences of the First Intifada?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F8D6B-C5D0-E947-BE43-AC1839E3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Lesson 11</a:t>
            </a:r>
          </a:p>
        </p:txBody>
      </p:sp>
      <p:sp>
        <p:nvSpPr>
          <p:cNvPr id="20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D28221-1E23-5647-84F6-4619066C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8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B5853F-3712-3441-AF42-40B90909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344" y="20292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2" descr="The Israelis remember Al-Aqsa Intifada and fear another uprising – Middle  East Monitor">
            <a:extLst>
              <a:ext uri="{FF2B5EF4-FFF2-40B4-BE49-F238E27FC236}">
                <a16:creationId xmlns:a16="http://schemas.microsoft.com/office/drawing/2014/main" id="{2A9CB7A1-79CD-C340-BDBE-F904488B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885471"/>
            <a:ext cx="7783838" cy="51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3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20D6EE-026A-264C-AF9E-269203461361}"/>
              </a:ext>
            </a:extLst>
          </p:cNvPr>
          <p:cNvSpPr txBox="1">
            <a:spLocks/>
          </p:cNvSpPr>
          <p:nvPr/>
        </p:nvSpPr>
        <p:spPr>
          <a:xfrm>
            <a:off x="585216" y="505627"/>
            <a:ext cx="11018520" cy="898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Increasing tension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C2D95A-79C1-8540-839C-B45E0C8FE75B}"/>
              </a:ext>
            </a:extLst>
          </p:cNvPr>
          <p:cNvSpPr txBox="1">
            <a:spLocks/>
          </p:cNvSpPr>
          <p:nvPr/>
        </p:nvSpPr>
        <p:spPr>
          <a:xfrm>
            <a:off x="785633" y="2159463"/>
            <a:ext cx="7356285" cy="2101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Between 1967 and 1987, </a:t>
            </a:r>
            <a:r>
              <a:rPr lang="en-US" sz="2000" b="1" dirty="0">
                <a:solidFill>
                  <a:schemeClr val="accent4"/>
                </a:solidFill>
              </a:rPr>
              <a:t>tension increased </a:t>
            </a:r>
            <a:r>
              <a:rPr lang="en-US" sz="2000" dirty="0"/>
              <a:t>and there were numerous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attacks by both sides</a:t>
            </a:r>
            <a:r>
              <a:rPr lang="en-US" sz="2000" dirty="0"/>
              <a:t>. For example:</a:t>
            </a:r>
          </a:p>
          <a:p>
            <a:pPr lvl="1"/>
            <a:r>
              <a:rPr lang="en-US" sz="1800" i="1" dirty="0"/>
              <a:t>The Coastal Road massacre of 11</a:t>
            </a:r>
            <a:r>
              <a:rPr lang="en-US" sz="1800" i="1" baseline="30000" dirty="0"/>
              <a:t>th</a:t>
            </a:r>
            <a:r>
              <a:rPr lang="en-US" sz="1800" i="1" dirty="0"/>
              <a:t> March 1978, </a:t>
            </a:r>
            <a:r>
              <a:rPr lang="en-US" sz="1800" dirty="0"/>
              <a:t>when </a:t>
            </a:r>
            <a:r>
              <a:rPr lang="en-US" sz="1800" dirty="0">
                <a:solidFill>
                  <a:schemeClr val="accent4"/>
                </a:solidFill>
              </a:rPr>
              <a:t>38 Israelis </a:t>
            </a:r>
            <a:r>
              <a:rPr lang="en-US" sz="1800" dirty="0"/>
              <a:t>(including </a:t>
            </a:r>
            <a:r>
              <a:rPr lang="en-US" sz="1800" dirty="0">
                <a:solidFill>
                  <a:schemeClr val="accent4"/>
                </a:solidFill>
              </a:rPr>
              <a:t>13 children</a:t>
            </a:r>
            <a:r>
              <a:rPr lang="en-US" sz="1800" dirty="0"/>
              <a:t>) were killed by Palestinian nationalists</a:t>
            </a:r>
          </a:p>
          <a:p>
            <a:pPr lvl="1"/>
            <a:r>
              <a:rPr lang="en-US" sz="1800" i="1" dirty="0"/>
              <a:t>Operation </a:t>
            </a:r>
            <a:r>
              <a:rPr lang="en-US" sz="1800" i="1" dirty="0" err="1"/>
              <a:t>Litani</a:t>
            </a:r>
            <a:r>
              <a:rPr lang="en-US" sz="1800" i="1" dirty="0"/>
              <a:t> in March 1978 </a:t>
            </a:r>
            <a:r>
              <a:rPr lang="en-US" sz="1800" dirty="0"/>
              <a:t>when </a:t>
            </a:r>
            <a:r>
              <a:rPr lang="en-US" sz="1800" dirty="0">
                <a:solidFill>
                  <a:schemeClr val="accent4"/>
                </a:solidFill>
              </a:rPr>
              <a:t>1100 Palestinians and Lebanese </a:t>
            </a:r>
            <a:r>
              <a:rPr lang="en-US" sz="1800" dirty="0"/>
              <a:t>were killed during an Israeli invasion of south Lebanon</a:t>
            </a:r>
          </a:p>
          <a:p>
            <a:endParaRPr lang="en-US" sz="2000" dirty="0"/>
          </a:p>
        </p:txBody>
      </p:sp>
      <p:pic>
        <p:nvPicPr>
          <p:cNvPr id="16" name="Picture 4" descr="View of Jabalya Camp, Gaza, Israeli Occupied Territories 1987 Stock Photo -  Alamy">
            <a:extLst>
              <a:ext uri="{FF2B5EF4-FFF2-40B4-BE49-F238E27FC236}">
                <a16:creationId xmlns:a16="http://schemas.microsoft.com/office/drawing/2014/main" id="{619ACB2E-FFFA-3444-BA2C-42290445F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7461" b="3"/>
          <a:stretch/>
        </p:blipFill>
        <p:spPr bwMode="auto">
          <a:xfrm>
            <a:off x="8241976" y="2374579"/>
            <a:ext cx="3361760" cy="34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F23773-8DA9-364F-9722-99FF8F451D3F}"/>
              </a:ext>
            </a:extLst>
          </p:cNvPr>
          <p:cNvSpPr/>
          <p:nvPr/>
        </p:nvSpPr>
        <p:spPr>
          <a:xfrm>
            <a:off x="798357" y="3993412"/>
            <a:ext cx="73439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 </a:t>
            </a:r>
            <a:r>
              <a:rPr lang="en-US" sz="2000" b="1" dirty="0">
                <a:solidFill>
                  <a:schemeClr val="accent6"/>
                </a:solidFill>
              </a:rPr>
              <a:t>8</a:t>
            </a:r>
            <a:r>
              <a:rPr lang="en-US" sz="2000" b="1" baseline="30000" dirty="0">
                <a:solidFill>
                  <a:schemeClr val="accent6"/>
                </a:solidFill>
              </a:rPr>
              <a:t>th</a:t>
            </a:r>
            <a:r>
              <a:rPr lang="en-US" sz="2000" b="1" dirty="0">
                <a:solidFill>
                  <a:schemeClr val="accent6"/>
                </a:solidFill>
              </a:rPr>
              <a:t> December 1987</a:t>
            </a:r>
            <a:r>
              <a:rPr lang="en-US" sz="2000" dirty="0"/>
              <a:t>, four Palestinians were killed in a collision with an IDF truck in </a:t>
            </a:r>
            <a:r>
              <a:rPr lang="en-US" sz="2000" dirty="0" err="1"/>
              <a:t>Jabalia</a:t>
            </a:r>
            <a:r>
              <a:rPr lang="en-US" sz="2000" dirty="0"/>
              <a:t> refugee camp, Gaza (pictured)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Jabalia</a:t>
            </a:r>
            <a:r>
              <a:rPr lang="en-US" dirty="0"/>
              <a:t> is the largest Palestinian refugee camp and one of the most densely populated places on earth (in 2002, over 100,000 people lived in an area of land 1.4 km²)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the Palestinians, this was the </a:t>
            </a:r>
            <a:r>
              <a:rPr lang="en-US" sz="2000" b="1" i="1" dirty="0">
                <a:solidFill>
                  <a:schemeClr val="accent6"/>
                </a:solidFill>
              </a:rPr>
              <a:t>final straw</a:t>
            </a:r>
            <a:r>
              <a:rPr lang="en-US" sz="2000" dirty="0"/>
              <a:t>: the First Intifada now began</a:t>
            </a:r>
          </a:p>
        </p:txBody>
      </p:sp>
      <p:pic>
        <p:nvPicPr>
          <p:cNvPr id="18" name="Graphic 17" descr="Volcano with solid fill">
            <a:extLst>
              <a:ext uri="{FF2B5EF4-FFF2-40B4-BE49-F238E27FC236}">
                <a16:creationId xmlns:a16="http://schemas.microsoft.com/office/drawing/2014/main" id="{9E6890B1-A566-9845-8130-66FEC14B2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28" y="276566"/>
            <a:ext cx="1266108" cy="12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olcano outline">
            <a:extLst>
              <a:ext uri="{FF2B5EF4-FFF2-40B4-BE49-F238E27FC236}">
                <a16:creationId xmlns:a16="http://schemas.microsoft.com/office/drawing/2014/main" id="{ADC0F639-AA59-7B40-AA24-BFD395161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54810" cy="748963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54372-D087-794B-91B1-8518FA65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0" y="245413"/>
            <a:ext cx="3111714" cy="1325563"/>
          </a:xfrm>
        </p:spPr>
        <p:txBody>
          <a:bodyPr lIns="90000">
            <a:noAutofit/>
          </a:bodyPr>
          <a:lstStyle/>
          <a:p>
            <a:pPr algn="ctr"/>
            <a:r>
              <a:rPr lang="en-GB" b="1" dirty="0"/>
              <a:t>11b. Volcano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C44B2-DF0D-4F46-AF5B-3DEE751ABFBC}"/>
              </a:ext>
            </a:extLst>
          </p:cNvPr>
          <p:cNvSpPr txBox="1"/>
          <p:nvPr/>
        </p:nvSpPr>
        <p:spPr>
          <a:xfrm>
            <a:off x="4235585" y="1042962"/>
            <a:ext cx="3767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/>
                </a:solidFill>
              </a:rPr>
              <a:t>The First Intifada</a:t>
            </a:r>
          </a:p>
          <a:p>
            <a:pPr algn="ctr"/>
            <a:r>
              <a:rPr lang="en-GB" sz="3600" b="1" dirty="0">
                <a:solidFill>
                  <a:schemeClr val="accent6"/>
                </a:solidFill>
              </a:rPr>
              <a:t>(1987-1993)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CFB82-D273-184B-948E-005867B0C17D}"/>
              </a:ext>
            </a:extLst>
          </p:cNvPr>
          <p:cNvSpPr txBox="1"/>
          <p:nvPr/>
        </p:nvSpPr>
        <p:spPr>
          <a:xfrm>
            <a:off x="4422144" y="3690185"/>
            <a:ext cx="2993349" cy="7359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0000" rtlCol="0">
            <a:noAutofit/>
          </a:bodyPr>
          <a:lstStyle/>
          <a:p>
            <a:pPr algn="ctr"/>
            <a:r>
              <a:rPr lang="en-GB" b="1" u="sng" dirty="0">
                <a:solidFill>
                  <a:schemeClr val="accent1"/>
                </a:solidFill>
              </a:rPr>
              <a:t>Trigger cause: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A8FFE-F4A3-8E4D-A710-58F94910F890}"/>
              </a:ext>
            </a:extLst>
          </p:cNvPr>
          <p:cNvSpPr txBox="1"/>
          <p:nvPr/>
        </p:nvSpPr>
        <p:spPr>
          <a:xfrm>
            <a:off x="3477319" y="4610519"/>
            <a:ext cx="4910201" cy="9526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90000" rtlCol="0">
            <a:noAutofit/>
          </a:bodyPr>
          <a:lstStyle/>
          <a:p>
            <a:pPr algn="ctr"/>
            <a:r>
              <a:rPr lang="en-GB" b="1" u="sng" dirty="0">
                <a:solidFill>
                  <a:schemeClr val="accent4"/>
                </a:solidFill>
              </a:rPr>
              <a:t>Short-term causes: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F566A-12AE-E346-9A94-D81A795A05BD}"/>
              </a:ext>
            </a:extLst>
          </p:cNvPr>
          <p:cNvSpPr txBox="1"/>
          <p:nvPr/>
        </p:nvSpPr>
        <p:spPr>
          <a:xfrm>
            <a:off x="2525728" y="5747601"/>
            <a:ext cx="6798154" cy="1106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90000" rtlCol="0">
            <a:noAutofit/>
          </a:bodyPr>
          <a:lstStyle/>
          <a:p>
            <a:pPr algn="ctr"/>
            <a:r>
              <a:rPr lang="en-GB" b="1" u="sng" dirty="0">
                <a:solidFill>
                  <a:schemeClr val="accent2"/>
                </a:solidFill>
              </a:rPr>
              <a:t>Long-term causes:</a:t>
            </a:r>
          </a:p>
        </p:txBody>
      </p:sp>
      <p:pic>
        <p:nvPicPr>
          <p:cNvPr id="3074" name="Picture 2" descr="Why can&amp;#39;t we predict when a volcano will erupt?">
            <a:extLst>
              <a:ext uri="{FF2B5EF4-FFF2-40B4-BE49-F238E27FC236}">
                <a16:creationId xmlns:a16="http://schemas.microsoft.com/office/drawing/2014/main" id="{E51C215A-105A-2946-816C-69EDE924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79" y="1635652"/>
            <a:ext cx="2141821" cy="21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93BEDA-C17E-A14B-A263-A544E4AFFE51}"/>
              </a:ext>
            </a:extLst>
          </p:cNvPr>
          <p:cNvSpPr txBox="1">
            <a:spLocks/>
          </p:cNvSpPr>
          <p:nvPr/>
        </p:nvSpPr>
        <p:spPr>
          <a:xfrm>
            <a:off x="8714862" y="2103437"/>
            <a:ext cx="3294949" cy="1325563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What were the causes of the First Intifada?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Use your existing knowledge and the information provided to complete the volcano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1602C0-4D8E-634B-AA1A-FB679DEF3906}"/>
              </a:ext>
            </a:extLst>
          </p:cNvPr>
          <p:cNvSpPr txBox="1">
            <a:spLocks/>
          </p:cNvSpPr>
          <p:nvPr/>
        </p:nvSpPr>
        <p:spPr>
          <a:xfrm>
            <a:off x="348655" y="3961878"/>
            <a:ext cx="2177073" cy="13657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0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u="sng" dirty="0"/>
              <a:t>Extension question:</a:t>
            </a:r>
          </a:p>
          <a:p>
            <a:pPr algn="ctr"/>
            <a:r>
              <a:rPr lang="en-GB" sz="1800" dirty="0"/>
              <a:t>Which long-term cause was the </a:t>
            </a:r>
            <a:r>
              <a:rPr lang="en-GB" sz="1800" b="1" dirty="0"/>
              <a:t>most significant? Why?</a:t>
            </a:r>
          </a:p>
        </p:txBody>
      </p:sp>
    </p:spTree>
    <p:extLst>
      <p:ext uri="{BB962C8B-B14F-4D97-AF65-F5344CB8AC3E}">
        <p14:creationId xmlns:p14="http://schemas.microsoft.com/office/powerpoint/2010/main" val="88352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473D4-1F13-7E4B-ADEE-63CEEE2B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46" y="786406"/>
            <a:ext cx="10251108" cy="9931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b="1" dirty="0"/>
              <a:t>11c. What happened during the First Intifada?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A967-CD09-3648-840E-E05C0C0E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15" y="1818681"/>
            <a:ext cx="9440969" cy="4181707"/>
          </a:xfrm>
        </p:spPr>
        <p:txBody>
          <a:bodyPr anchor="t">
            <a:normAutofit/>
          </a:bodyPr>
          <a:lstStyle/>
          <a:p>
            <a:r>
              <a:rPr lang="en-US" sz="2000" dirty="0"/>
              <a:t>8</a:t>
            </a:r>
            <a:r>
              <a:rPr lang="en-US" sz="2000" baseline="30000" dirty="0"/>
              <a:t>th</a:t>
            </a:r>
            <a:r>
              <a:rPr lang="en-US" sz="2000" dirty="0"/>
              <a:t> December 1987: four Palestinians were killed in a collision with an IDF truck in Gaza</a:t>
            </a:r>
          </a:p>
          <a:p>
            <a:r>
              <a:rPr lang="en-GB" sz="2000" dirty="0"/>
              <a:t>The </a:t>
            </a:r>
            <a:r>
              <a:rPr lang="en-GB" sz="2000" b="1" dirty="0">
                <a:solidFill>
                  <a:schemeClr val="accent4"/>
                </a:solidFill>
              </a:rPr>
              <a:t>funerals</a:t>
            </a:r>
            <a:r>
              <a:rPr lang="en-GB" sz="2000" dirty="0"/>
              <a:t> of the four Palestinians turned into </a:t>
            </a:r>
            <a:r>
              <a:rPr lang="en-GB" sz="2000" b="1" dirty="0">
                <a:solidFill>
                  <a:schemeClr val="accent4"/>
                </a:solidFill>
              </a:rPr>
              <a:t>demonstrations</a:t>
            </a:r>
            <a:r>
              <a:rPr lang="en-GB" sz="2000" dirty="0"/>
              <a:t> against Israeli occupation</a:t>
            </a:r>
          </a:p>
          <a:p>
            <a:r>
              <a:rPr lang="en-GB" sz="2000" dirty="0"/>
              <a:t>Over the next few weeks, these demonstrations spread </a:t>
            </a:r>
            <a:r>
              <a:rPr lang="en-GB" sz="2000" b="1" dirty="0">
                <a:solidFill>
                  <a:schemeClr val="accent4"/>
                </a:solidFill>
              </a:rPr>
              <a:t>across Gaza and the West Bank</a:t>
            </a:r>
          </a:p>
          <a:p>
            <a:r>
              <a:rPr lang="en-GB" sz="2000" dirty="0"/>
              <a:t>These were widespread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chemeClr val="accent4"/>
                </a:solidFill>
              </a:rPr>
              <a:t>grassroots</a:t>
            </a:r>
            <a:r>
              <a:rPr lang="en-GB" sz="2000" b="1" dirty="0"/>
              <a:t> </a:t>
            </a:r>
            <a:r>
              <a:rPr lang="en-GB" sz="2000" dirty="0"/>
              <a:t>demonstrations: Palestinian men, women and children came together from all over, but they were not led by the PLO </a:t>
            </a:r>
          </a:p>
          <a:p>
            <a:r>
              <a:rPr lang="en-GB" sz="2000" dirty="0"/>
              <a:t>Most of this was </a:t>
            </a:r>
            <a:r>
              <a:rPr lang="en-GB" sz="2000" b="1" dirty="0">
                <a:solidFill>
                  <a:schemeClr val="accent4"/>
                </a:solidFill>
              </a:rPr>
              <a:t>peaceful and non-violent</a:t>
            </a:r>
          </a:p>
          <a:p>
            <a:r>
              <a:rPr lang="en-GB" sz="2000" dirty="0"/>
              <a:t>Stones and petrol bombs were also thrown at the IDF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8A62-F3CE-B64B-BF28-76F4401EE259}"/>
              </a:ext>
            </a:extLst>
          </p:cNvPr>
          <p:cNvSpPr txBox="1"/>
          <p:nvPr/>
        </p:nvSpPr>
        <p:spPr>
          <a:xfrm>
            <a:off x="2417523" y="5007029"/>
            <a:ext cx="7501324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11c. Read the information and answer these questions: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a. How did the First Intifada start?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b. Which parts of Palestinian society took part in the demonstrations?</a:t>
            </a:r>
          </a:p>
        </p:txBody>
      </p:sp>
    </p:spTree>
    <p:extLst>
      <p:ext uri="{BB962C8B-B14F-4D97-AF65-F5344CB8AC3E}">
        <p14:creationId xmlns:p14="http://schemas.microsoft.com/office/powerpoint/2010/main" val="40590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A967-CD09-3648-840E-E05C0C0E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450" y="2049450"/>
            <a:ext cx="9353699" cy="4181707"/>
          </a:xfrm>
        </p:spPr>
        <p:txBody>
          <a:bodyPr anchor="t">
            <a:normAutofit/>
          </a:bodyPr>
          <a:lstStyle/>
          <a:p>
            <a:r>
              <a:rPr lang="en-GB" sz="2000" dirty="0"/>
              <a:t>The Israeli response was </a:t>
            </a:r>
            <a:r>
              <a:rPr lang="en-GB" sz="2000" b="1" dirty="0">
                <a:solidFill>
                  <a:schemeClr val="accent4"/>
                </a:solidFill>
              </a:rPr>
              <a:t>brutal violence</a:t>
            </a:r>
            <a:r>
              <a:rPr lang="en-GB" sz="2000" dirty="0"/>
              <a:t>: Israel deployed </a:t>
            </a:r>
            <a:r>
              <a:rPr lang="en-GB" sz="2000" b="1" dirty="0">
                <a:solidFill>
                  <a:schemeClr val="accent4"/>
                </a:solidFill>
              </a:rPr>
              <a:t>80,000 soldiers </a:t>
            </a:r>
            <a:r>
              <a:rPr lang="en-GB" sz="2000" dirty="0"/>
              <a:t>across Gaza and the West Bank</a:t>
            </a:r>
          </a:p>
          <a:p>
            <a:pPr lvl="1"/>
            <a:r>
              <a:rPr lang="en-GB" sz="2000" dirty="0"/>
              <a:t>These soldiers shot even peaceful protesters and beat Palestinian children </a:t>
            </a:r>
          </a:p>
          <a:p>
            <a:pPr lvl="2"/>
            <a:r>
              <a:rPr lang="en-GB" b="1" dirty="0">
                <a:solidFill>
                  <a:schemeClr val="accent4"/>
                </a:solidFill>
              </a:rPr>
              <a:t>53 Palestinian children </a:t>
            </a:r>
            <a:r>
              <a:rPr lang="en-GB" dirty="0"/>
              <a:t>were killed by IDF soldiers in the first year of the Intifada, and many more children had their </a:t>
            </a:r>
            <a:r>
              <a:rPr lang="en-GB" b="1" u="sng" dirty="0">
                <a:solidFill>
                  <a:schemeClr val="accent4"/>
                </a:solidFill>
              </a:rPr>
              <a:t>bones broken </a:t>
            </a:r>
            <a:r>
              <a:rPr lang="en-GB" dirty="0"/>
              <a:t>by the IDF</a:t>
            </a:r>
          </a:p>
          <a:p>
            <a:pPr lvl="1"/>
            <a:r>
              <a:rPr lang="en-GB" sz="2000" dirty="0"/>
              <a:t>The international community said </a:t>
            </a:r>
            <a:r>
              <a:rPr lang="en-GB" sz="2000" b="1" u="sng" dirty="0">
                <a:solidFill>
                  <a:schemeClr val="accent4"/>
                </a:solidFill>
              </a:rPr>
              <a:t>this had to stop!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dirty="0"/>
              <a:t>Israel switched to using plastic bullets instead, but these still caused </a:t>
            </a:r>
            <a:r>
              <a:rPr lang="en-GB" sz="2000" i="1" dirty="0"/>
              <a:t>horrible injuries </a:t>
            </a:r>
            <a:r>
              <a:rPr lang="en-GB" sz="2000" dirty="0"/>
              <a:t>– by 1993, 1,200 Palestinians had been killed and 130,000 Palestinians had been injured</a:t>
            </a:r>
            <a:endParaRPr lang="en-GB" sz="2000" b="1" u="sng" dirty="0"/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C4817-3ABE-AA43-8870-0CE3A0676629}"/>
              </a:ext>
            </a:extLst>
          </p:cNvPr>
          <p:cNvSpPr txBox="1"/>
          <p:nvPr/>
        </p:nvSpPr>
        <p:spPr>
          <a:xfrm>
            <a:off x="2567835" y="4877624"/>
            <a:ext cx="7313433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Read the information and answer these questions: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c. How did Israel respond to the Palestinian demonstrations?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d. Why was this criticised?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AFF35E-8479-3E47-8439-70917D65E58B}"/>
              </a:ext>
            </a:extLst>
          </p:cNvPr>
          <p:cNvSpPr txBox="1">
            <a:spLocks/>
          </p:cNvSpPr>
          <p:nvPr/>
        </p:nvSpPr>
        <p:spPr>
          <a:xfrm>
            <a:off x="970446" y="893153"/>
            <a:ext cx="10251108" cy="99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11c. What happened during the First Intifada? </a:t>
            </a:r>
          </a:p>
        </p:txBody>
      </p:sp>
    </p:spTree>
    <p:extLst>
      <p:ext uri="{BB962C8B-B14F-4D97-AF65-F5344CB8AC3E}">
        <p14:creationId xmlns:p14="http://schemas.microsoft.com/office/powerpoint/2010/main" val="12602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A967-CD09-3648-840E-E05C0C0E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84" y="1735421"/>
            <a:ext cx="9234913" cy="2021497"/>
          </a:xfrm>
        </p:spPr>
        <p:txBody>
          <a:bodyPr lIns="90000" anchor="t">
            <a:noAutofit/>
          </a:bodyPr>
          <a:lstStyle/>
          <a:p>
            <a:r>
              <a:rPr lang="en-GB" sz="1900" dirty="0"/>
              <a:t>A group of Palestinians soon created the Unified National Leadership of the Uprising (UNLU) to coordinate the demonstrations and boycotts. </a:t>
            </a:r>
            <a:r>
              <a:rPr lang="en-GB" sz="1900" b="1" dirty="0">
                <a:solidFill>
                  <a:schemeClr val="accent4"/>
                </a:solidFill>
              </a:rPr>
              <a:t>What is a boycott?</a:t>
            </a:r>
          </a:p>
          <a:p>
            <a:pPr lvl="1"/>
            <a:r>
              <a:rPr lang="en-GB" sz="1900" b="1" dirty="0"/>
              <a:t>Boycott</a:t>
            </a:r>
            <a:r>
              <a:rPr lang="en-GB" sz="1900" dirty="0"/>
              <a:t>: </a:t>
            </a:r>
            <a:r>
              <a:rPr lang="en-GB" sz="1900" i="1" dirty="0"/>
              <a:t>the decision not to use or buy something, usually for political reasons. This is an important nonviolent expression of protest </a:t>
            </a:r>
          </a:p>
          <a:p>
            <a:pPr lvl="1"/>
            <a:r>
              <a:rPr lang="en-GB" sz="1900" dirty="0"/>
              <a:t>Add </a:t>
            </a:r>
            <a:r>
              <a:rPr lang="en-GB" sz="1900" b="1" dirty="0"/>
              <a:t>boycott</a:t>
            </a:r>
            <a:r>
              <a:rPr lang="en-GB" sz="1900" dirty="0"/>
              <a:t> to your glossary</a:t>
            </a:r>
          </a:p>
          <a:p>
            <a:r>
              <a:rPr lang="en-GB" sz="1900" dirty="0"/>
              <a:t>In this stage of the Intifada, Palestinians boycotted Israel: they wouldn’t buy Israeli products, work in Israel or pay Israeli taxes</a:t>
            </a:r>
          </a:p>
          <a:p>
            <a:r>
              <a:rPr lang="en-GB" sz="1900" dirty="0"/>
              <a:t>Eventually, talks between Israel and the PLO took place at the </a:t>
            </a:r>
            <a:r>
              <a:rPr lang="en-GB" sz="1900" b="1" dirty="0">
                <a:solidFill>
                  <a:schemeClr val="accent4"/>
                </a:solidFill>
              </a:rPr>
              <a:t>Madrid Conference of 1991</a:t>
            </a:r>
            <a:r>
              <a:rPr lang="en-GB" sz="1900" dirty="0">
                <a:solidFill>
                  <a:schemeClr val="accent4"/>
                </a:solidFill>
              </a:rPr>
              <a:t>. </a:t>
            </a:r>
            <a:r>
              <a:rPr lang="en-GB" sz="1900" dirty="0"/>
              <a:t>But</a:t>
            </a:r>
            <a:r>
              <a:rPr lang="en-GB" sz="1900" dirty="0">
                <a:solidFill>
                  <a:schemeClr val="accent4"/>
                </a:solidFill>
              </a:rPr>
              <a:t> </a:t>
            </a:r>
            <a:r>
              <a:rPr lang="en-GB" sz="1900" dirty="0"/>
              <a:t>it was not until </a:t>
            </a:r>
            <a:r>
              <a:rPr lang="en-GB" sz="1900" b="1" dirty="0">
                <a:solidFill>
                  <a:schemeClr val="accent4"/>
                </a:solidFill>
              </a:rPr>
              <a:t>1993</a:t>
            </a:r>
            <a:r>
              <a:rPr lang="en-GB" sz="1900" dirty="0"/>
              <a:t> that (limited) agreements were reached in the Oslo Accords – we’ll look at this next lesson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12B619-321E-F94B-B506-DACF786864B8}"/>
              </a:ext>
            </a:extLst>
          </p:cNvPr>
          <p:cNvSpPr txBox="1">
            <a:spLocks/>
          </p:cNvSpPr>
          <p:nvPr/>
        </p:nvSpPr>
        <p:spPr>
          <a:xfrm>
            <a:off x="970446" y="893153"/>
            <a:ext cx="10251108" cy="99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11c. What happened during the First Intifada?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17651-C6A9-F249-B1E3-96A012DEB256}"/>
              </a:ext>
            </a:extLst>
          </p:cNvPr>
          <p:cNvSpPr txBox="1"/>
          <p:nvPr/>
        </p:nvSpPr>
        <p:spPr>
          <a:xfrm>
            <a:off x="2636887" y="4888329"/>
            <a:ext cx="7150602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Read the information and answer these questions: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e. What does UNLU stand for? What did UNLU organise?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f. When and why did the First Intifada end?</a:t>
            </a:r>
          </a:p>
          <a:p>
            <a:pPr algn="ctr"/>
            <a:r>
              <a:rPr lang="en-GB" b="1" i="1" dirty="0">
                <a:solidFill>
                  <a:schemeClr val="bg1"/>
                </a:solidFill>
              </a:rPr>
              <a:t>Extension Question: Why is the First Intifada significant?</a:t>
            </a:r>
          </a:p>
        </p:txBody>
      </p:sp>
    </p:spTree>
    <p:extLst>
      <p:ext uri="{BB962C8B-B14F-4D97-AF65-F5344CB8AC3E}">
        <p14:creationId xmlns:p14="http://schemas.microsoft.com/office/powerpoint/2010/main" val="40188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NAILA AND THE UPRISING: Official Trailer">
            <a:hlinkClick r:id="" action="ppaction://media"/>
            <a:extLst>
              <a:ext uri="{FF2B5EF4-FFF2-40B4-BE49-F238E27FC236}">
                <a16:creationId xmlns:a16="http://schemas.microsoft.com/office/drawing/2014/main" id="{1AA0240B-40A1-4045-B8AB-0F8AE478B0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1126" y="1330950"/>
            <a:ext cx="9446015" cy="5337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5BE7F-BA6E-A24D-BE15-5DE71C49EEF8}"/>
              </a:ext>
            </a:extLst>
          </p:cNvPr>
          <p:cNvSpPr/>
          <p:nvPr/>
        </p:nvSpPr>
        <p:spPr>
          <a:xfrm>
            <a:off x="7224153" y="890899"/>
            <a:ext cx="488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https://www.youtube.com/watch?v=zotlaEEnSZw</a:t>
            </a:r>
            <a:r>
              <a:rPr lang="en-GB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129969-CF01-7B49-A39E-0BBEDCF883F1}"/>
              </a:ext>
            </a:extLst>
          </p:cNvPr>
          <p:cNvSpPr txBox="1">
            <a:spLocks/>
          </p:cNvSpPr>
          <p:nvPr/>
        </p:nvSpPr>
        <p:spPr>
          <a:xfrm>
            <a:off x="214859" y="2103437"/>
            <a:ext cx="1901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accent1"/>
                </a:solidFill>
              </a:rPr>
              <a:t>Watch this video and answer this question in your books: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b="1" dirty="0">
                <a:solidFill>
                  <a:schemeClr val="accent4"/>
                </a:solidFill>
              </a:rPr>
              <a:t>What was the role of women in the First Intifada?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32A8E-8ACE-9A48-B504-EA6F5765ED11}"/>
              </a:ext>
            </a:extLst>
          </p:cNvPr>
          <p:cNvSpPr/>
          <p:nvPr/>
        </p:nvSpPr>
        <p:spPr>
          <a:xfrm>
            <a:off x="-674557" y="147654"/>
            <a:ext cx="8977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Women’s role in the First Intifada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C37D1D-B25F-CD41-9CB3-F5AB4A278C60}"/>
              </a:ext>
            </a:extLst>
          </p:cNvPr>
          <p:cNvSpPr txBox="1">
            <a:spLocks/>
          </p:cNvSpPr>
          <p:nvPr/>
        </p:nvSpPr>
        <p:spPr>
          <a:xfrm>
            <a:off x="184878" y="4691887"/>
            <a:ext cx="1901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accent1"/>
                </a:solidFill>
              </a:rPr>
              <a:t>Did anything here surprise you?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2C463-A062-D24D-904A-7548B0E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84" y="2078434"/>
            <a:ext cx="3141401" cy="2697563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The role of </a:t>
            </a:r>
            <a:r>
              <a:rPr lang="en-GB" b="1" dirty="0"/>
              <a:t>women</a:t>
            </a:r>
            <a:r>
              <a:rPr lang="en-GB" dirty="0"/>
              <a:t> in the First Intifada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176C-4456-EE43-9811-412CCC8C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678" y="1113727"/>
            <a:ext cx="5930235" cy="3560260"/>
          </a:xfrm>
        </p:spPr>
        <p:txBody>
          <a:bodyPr lIns="90000" anchor="ctr">
            <a:noAutofit/>
          </a:bodyPr>
          <a:lstStyle/>
          <a:p>
            <a:r>
              <a:rPr lang="en-GB" sz="2000" dirty="0"/>
              <a:t>Often the First Intifada is seen as a male uprising by Palestinian men and boys (photos of boys throwing rocks at Israeli tanks)</a:t>
            </a:r>
          </a:p>
          <a:p>
            <a:r>
              <a:rPr lang="en-GB" sz="2000" dirty="0"/>
              <a:t>But actually, women played a really important role in the First Intifada: one third of Palestinians killed were women</a:t>
            </a:r>
          </a:p>
          <a:p>
            <a:r>
              <a:rPr lang="en-GB" sz="2000" dirty="0"/>
              <a:t>They organised </a:t>
            </a:r>
            <a:r>
              <a:rPr lang="en-GB" sz="2000" b="1" dirty="0">
                <a:solidFill>
                  <a:schemeClr val="accent2"/>
                </a:solidFill>
              </a:rPr>
              <a:t>demonstrations and boycotts </a:t>
            </a:r>
            <a:r>
              <a:rPr lang="en-GB" sz="2000" dirty="0"/>
              <a:t>across the country</a:t>
            </a:r>
          </a:p>
          <a:p>
            <a:r>
              <a:rPr lang="en-GB" sz="2000" dirty="0"/>
              <a:t>Women’s groups also coordinated </a:t>
            </a:r>
            <a:r>
              <a:rPr lang="en-GB" sz="2000" b="1" dirty="0">
                <a:solidFill>
                  <a:schemeClr val="accent2"/>
                </a:solidFill>
              </a:rPr>
              <a:t>education and health services</a:t>
            </a:r>
            <a:r>
              <a:rPr lang="en-GB" sz="2000" dirty="0"/>
              <a:t> for Palestinians at this time</a:t>
            </a:r>
          </a:p>
          <a:p>
            <a:r>
              <a:rPr lang="en-GB" sz="2000" dirty="0"/>
              <a:t>Women have been described as</a:t>
            </a:r>
            <a:r>
              <a:rPr lang="en-GB" sz="2000" b="1" dirty="0">
                <a:solidFill>
                  <a:schemeClr val="accent2"/>
                </a:solidFill>
              </a:rPr>
              <a:t> “the backbone of the uprising”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DA058-FCA5-164E-BB43-D235F09F58CF}"/>
              </a:ext>
            </a:extLst>
          </p:cNvPr>
          <p:cNvSpPr txBox="1"/>
          <p:nvPr/>
        </p:nvSpPr>
        <p:spPr>
          <a:xfrm>
            <a:off x="5462601" y="5007029"/>
            <a:ext cx="558135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/>
              <a:t>With the person next to you: </a:t>
            </a:r>
          </a:p>
          <a:p>
            <a:pPr algn="ctr"/>
            <a:r>
              <a:rPr lang="en-GB" dirty="0"/>
              <a:t>Why were education and health services for Palestinians important between 1987 and 1993?</a:t>
            </a:r>
          </a:p>
        </p:txBody>
      </p:sp>
    </p:spTree>
    <p:extLst>
      <p:ext uri="{BB962C8B-B14F-4D97-AF65-F5344CB8AC3E}">
        <p14:creationId xmlns:p14="http://schemas.microsoft.com/office/powerpoint/2010/main" val="19794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71E5B-19E9-FD47-A20F-C501D8D9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The consequences of the First Intifada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CB87-7E34-894C-AF5E-D44BF24BA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36" y="1901284"/>
            <a:ext cx="5437340" cy="4251960"/>
          </a:xfrm>
        </p:spPr>
        <p:txBody>
          <a:bodyPr>
            <a:noAutofit/>
          </a:bodyPr>
          <a:lstStyle/>
          <a:p>
            <a:r>
              <a:rPr lang="en-GB" sz="1800" dirty="0"/>
              <a:t>The human impact: </a:t>
            </a:r>
          </a:p>
          <a:p>
            <a:pPr lvl="1"/>
            <a:r>
              <a:rPr lang="en-GB" sz="1800" dirty="0">
                <a:solidFill>
                  <a:schemeClr val="accent2"/>
                </a:solidFill>
              </a:rPr>
              <a:t>1,200 Palestinians </a:t>
            </a:r>
            <a:r>
              <a:rPr lang="en-GB" sz="1800" dirty="0"/>
              <a:t>were killed </a:t>
            </a:r>
          </a:p>
          <a:p>
            <a:pPr lvl="1"/>
            <a:r>
              <a:rPr lang="en-GB" sz="1800" dirty="0">
                <a:solidFill>
                  <a:schemeClr val="accent2"/>
                </a:solidFill>
              </a:rPr>
              <a:t>130,000 Palestinians </a:t>
            </a:r>
            <a:r>
              <a:rPr lang="en-GB" sz="1800" dirty="0"/>
              <a:t>were injured</a:t>
            </a:r>
          </a:p>
          <a:p>
            <a:pPr lvl="1"/>
            <a:r>
              <a:rPr lang="en-GB" sz="1800" dirty="0"/>
              <a:t>Tens of thousands of Palestinians were imprisoned and many were routinely tortured</a:t>
            </a:r>
          </a:p>
          <a:p>
            <a:pPr lvl="1"/>
            <a:r>
              <a:rPr lang="en-GB" sz="1800" dirty="0">
                <a:solidFill>
                  <a:schemeClr val="accent2"/>
                </a:solidFill>
              </a:rPr>
              <a:t>160 Israelis </a:t>
            </a:r>
            <a:r>
              <a:rPr lang="en-GB" sz="1800" dirty="0"/>
              <a:t>were killed</a:t>
            </a:r>
          </a:p>
          <a:p>
            <a:r>
              <a:rPr lang="en-GB" sz="1800" dirty="0"/>
              <a:t>On a daily level, the </a:t>
            </a:r>
            <a:r>
              <a:rPr lang="en-GB" sz="1800" dirty="0">
                <a:solidFill>
                  <a:schemeClr val="accent2"/>
                </a:solidFill>
              </a:rPr>
              <a:t>economies</a:t>
            </a:r>
            <a:r>
              <a:rPr lang="en-GB" sz="1800" dirty="0"/>
              <a:t> of both Israel and Palestine suffered enormously: </a:t>
            </a:r>
          </a:p>
          <a:p>
            <a:pPr lvl="1"/>
            <a:r>
              <a:rPr lang="en-GB" sz="1800" dirty="0"/>
              <a:t>Money was spent on security rather than development </a:t>
            </a:r>
          </a:p>
          <a:p>
            <a:pPr lvl="1"/>
            <a:r>
              <a:rPr lang="en-GB" sz="1800" dirty="0"/>
              <a:t>Businesses collapsed</a:t>
            </a:r>
          </a:p>
          <a:p>
            <a:pPr lvl="1"/>
            <a:r>
              <a:rPr lang="en-GB" sz="1800" dirty="0"/>
              <a:t>For Palestinians, schools were closed for long periods and </a:t>
            </a:r>
            <a:r>
              <a:rPr lang="en-GB" sz="1800" dirty="0">
                <a:solidFill>
                  <a:schemeClr val="accent2"/>
                </a:solidFill>
              </a:rPr>
              <a:t>unemployment</a:t>
            </a:r>
            <a:r>
              <a:rPr lang="en-GB" sz="1800" dirty="0"/>
              <a:t> was very high</a:t>
            </a:r>
          </a:p>
          <a:p>
            <a:pPr lvl="1"/>
            <a:r>
              <a:rPr lang="en-GB" sz="1800" dirty="0"/>
              <a:t>For Israelis, tourism suffered and some began to </a:t>
            </a:r>
            <a:r>
              <a:rPr lang="en-GB" sz="1800" dirty="0">
                <a:solidFill>
                  <a:schemeClr val="accent2"/>
                </a:solidFill>
              </a:rPr>
              <a:t>question</a:t>
            </a:r>
            <a:r>
              <a:rPr lang="en-GB" sz="1800" dirty="0"/>
              <a:t> the occupation of the West Bank and Gaza</a:t>
            </a:r>
          </a:p>
          <a:p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B685C2-01C9-FA4E-AB0E-FC0117AA254D}"/>
              </a:ext>
            </a:extLst>
          </p:cNvPr>
          <p:cNvSpPr txBox="1">
            <a:spLocks/>
          </p:cNvSpPr>
          <p:nvPr/>
        </p:nvSpPr>
        <p:spPr>
          <a:xfrm>
            <a:off x="6085624" y="1865250"/>
            <a:ext cx="5437340" cy="425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First Intifada showed the </a:t>
            </a:r>
            <a:r>
              <a:rPr lang="en-GB" sz="1800" dirty="0">
                <a:solidFill>
                  <a:schemeClr val="accent2"/>
                </a:solidFill>
              </a:rPr>
              <a:t>strength of the Palestinian movement: </a:t>
            </a:r>
            <a:r>
              <a:rPr lang="en-GB" sz="1800" dirty="0"/>
              <a:t>even without the leadership of the PLO, the Palestinian people had </a:t>
            </a:r>
            <a:r>
              <a:rPr lang="en-GB" sz="1800" dirty="0">
                <a:solidFill>
                  <a:schemeClr val="accent2"/>
                </a:solidFill>
              </a:rPr>
              <a:t>united</a:t>
            </a:r>
            <a:r>
              <a:rPr lang="en-GB" sz="1800" dirty="0"/>
              <a:t> with mostly peaceful demonstrations and boycotts against the ongoing Israeli occupation</a:t>
            </a:r>
          </a:p>
          <a:p>
            <a:r>
              <a:rPr lang="en-GB" sz="1800" dirty="0"/>
              <a:t>The First Intifada brought </a:t>
            </a:r>
            <a:r>
              <a:rPr lang="en-GB" sz="1800" dirty="0">
                <a:solidFill>
                  <a:schemeClr val="accent2"/>
                </a:solidFill>
              </a:rPr>
              <a:t>international attention </a:t>
            </a:r>
            <a:r>
              <a:rPr lang="en-GB" sz="1800" dirty="0"/>
              <a:t>to the situation in Palestine-Israel: Israel was criticised by the international community for its </a:t>
            </a:r>
            <a:r>
              <a:rPr lang="en-GB" sz="1800" dirty="0">
                <a:solidFill>
                  <a:schemeClr val="accent2"/>
                </a:solidFill>
              </a:rPr>
              <a:t>disproportionately violent response</a:t>
            </a:r>
            <a:r>
              <a:rPr lang="en-GB" sz="1800" dirty="0"/>
              <a:t> to the Palestinian uprising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B6290-6F14-BC46-AA6D-51CCCC01CA6B}"/>
              </a:ext>
            </a:extLst>
          </p:cNvPr>
          <p:cNvSpPr txBox="1"/>
          <p:nvPr/>
        </p:nvSpPr>
        <p:spPr>
          <a:xfrm>
            <a:off x="6659498" y="4916881"/>
            <a:ext cx="4964431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In small groups, summarise the consequences of the First Intifada in two lists, one showing </a:t>
            </a:r>
            <a:r>
              <a:rPr lang="en-GB" u="sng" dirty="0"/>
              <a:t>negative consequence</a:t>
            </a:r>
            <a:r>
              <a:rPr lang="en-GB" dirty="0"/>
              <a:t>s and the other showing </a:t>
            </a:r>
            <a:r>
              <a:rPr lang="en-GB" u="sng" dirty="0"/>
              <a:t>positive consequences</a:t>
            </a:r>
          </a:p>
        </p:txBody>
      </p:sp>
    </p:spTree>
    <p:extLst>
      <p:ext uri="{BB962C8B-B14F-4D97-AF65-F5344CB8AC3E}">
        <p14:creationId xmlns:p14="http://schemas.microsoft.com/office/powerpoint/2010/main" val="28971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B920E00-FF04-5C49-A5D6-FB7793BC94DC}"/>
              </a:ext>
            </a:extLst>
          </p:cNvPr>
          <p:cNvSpPr/>
          <p:nvPr/>
        </p:nvSpPr>
        <p:spPr>
          <a:xfrm>
            <a:off x="5190575" y="443750"/>
            <a:ext cx="3249211" cy="5753416"/>
          </a:xfrm>
          <a:prstGeom prst="rect">
            <a:avLst/>
          </a:prstGeom>
          <a:solidFill>
            <a:srgbClr val="595959"/>
          </a:solidFill>
          <a:ln>
            <a:solidFill>
              <a:schemeClr val="accent6"/>
            </a:solidFill>
          </a:ln>
        </p:spPr>
        <p:txBody>
          <a:bodyPr wrap="square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Support for</a:t>
            </a:r>
            <a:r>
              <a:rPr kumimoji="0" lang="en-GB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Israeli </a:t>
            </a: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occupation of the West Bank and Gaza: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72 Boo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Israel took control of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the West Bank and Gaza in the June 1967 War. This was a military victory for Israel. Some of this land has huge religious significance for Zionists, so Israeli settlers should be able to build homes and live here now.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Other arguments: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72 Book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471D-29C8-5C4D-A18D-75C52B4F28E0}"/>
              </a:ext>
            </a:extLst>
          </p:cNvPr>
          <p:cNvSpPr/>
          <p:nvPr/>
        </p:nvSpPr>
        <p:spPr>
          <a:xfrm>
            <a:off x="8738786" y="431224"/>
            <a:ext cx="3137302" cy="5753416"/>
          </a:xfrm>
          <a:prstGeom prst="rect">
            <a:avLst/>
          </a:prstGeom>
          <a:solidFill>
            <a:srgbClr val="E84C22"/>
          </a:solidFill>
          <a:ln>
            <a:solidFill>
              <a:schemeClr val="tx2"/>
            </a:solidFill>
          </a:ln>
        </p:spPr>
        <p:txBody>
          <a:bodyPr wrap="square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Opposition to</a:t>
            </a:r>
            <a:r>
              <a:rPr kumimoji="0" lang="en-GB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Israeli</a:t>
            </a: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occupation of</a:t>
            </a:r>
            <a:r>
              <a:rPr kumimoji="0" lang="en-GB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the West Bank and Gaza</a:t>
            </a:r>
            <a:r>
              <a:rPr kumimoji="0" lang="en-GB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72 Boo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This is Palestinian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land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. Palestinians have lived here for centuries. UN Resolution 242 says that Israel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 should withdraw from the territory it occupied during the June 1967 War.</a:t>
            </a:r>
            <a:endParaRPr lang="en-GB" baseline="0" dirty="0">
              <a:solidFill>
                <a:prstClr val="white"/>
              </a:solidFill>
              <a:latin typeface="Bodoni 72 Boo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72 Book" pitchFamily="2" charset="0"/>
              </a:rPr>
              <a:t>Other arguments:</a:t>
            </a:r>
            <a:endParaRPr kumimoji="0" lang="en-GB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72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DF65A-7CE7-974E-840F-806EE8C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3" y="443750"/>
            <a:ext cx="3197132" cy="61497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b="1" u="sng" dirty="0">
                <a:solidFill>
                  <a:srgbClr val="FFFFFF"/>
                </a:solidFill>
              </a:rPr>
              <a:t>11d</a:t>
            </a:r>
            <a:r>
              <a:rPr lang="en-US" sz="22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Debating activity: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are now going to be assigned a partner. You and your partner are either in ‘support’ or ‘opposition’ to </a:t>
            </a:r>
            <a:r>
              <a:rPr lang="en-US" sz="2200" b="1" dirty="0">
                <a:solidFill>
                  <a:srgbClr val="FFFFFF"/>
                </a:solidFill>
              </a:rPr>
              <a:t>the Israeli 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occupation of the West Bank and Gaza. You </a:t>
            </a:r>
            <a:r>
              <a:rPr lang="en-US" sz="2200" b="1" dirty="0">
                <a:solidFill>
                  <a:srgbClr val="FFFFFF"/>
                </a:solidFill>
              </a:rPr>
              <a:t>can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spend a few minutes preparing your argument</a:t>
            </a:r>
            <a:r>
              <a:rPr lang="en-US" sz="2200" b="1" dirty="0">
                <a:solidFill>
                  <a:srgbClr val="FFFFFF"/>
                </a:solidFill>
              </a:rPr>
              <a:t>. 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Then you will join with another pair and have a debate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you use from this lesson and other lessons to support your argument?</a:t>
            </a:r>
            <a:b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a note of the best points raised by the other side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8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A15BFF3-2E82-44D2-9C24-B56ED92CD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8653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9AC8ED4D-9044-4447-9969-AB71C317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469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3DACE-4437-AF46-9254-6E8B9C28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60" y="552091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Learning objectives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F646-04D5-FA41-A9AD-C6143C36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344091"/>
            <a:ext cx="6523422" cy="42597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By the end of this lesson, you should be able to: </a:t>
            </a:r>
          </a:p>
          <a:p>
            <a:r>
              <a:rPr lang="en-GB" sz="3200" dirty="0"/>
              <a:t>Describe what happened during the First Intifada</a:t>
            </a:r>
          </a:p>
          <a:p>
            <a:r>
              <a:rPr lang="en-GB" sz="3200" dirty="0"/>
              <a:t>Explain the causes of the First Intifada</a:t>
            </a:r>
          </a:p>
          <a:p>
            <a:r>
              <a:rPr lang="en-GB" sz="3200" dirty="0"/>
              <a:t>Discuss the consequences of the First Intifada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3506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546F4-D741-234B-A393-92003104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GB" sz="2600" u="sng" dirty="0"/>
              <a:t>Plenary</a:t>
            </a:r>
            <a:br>
              <a:rPr lang="en-GB" sz="2600" dirty="0"/>
            </a:br>
            <a:r>
              <a:rPr lang="en-GB" sz="2600" dirty="0"/>
              <a:t>With someone you haven’t yet worked with today:</a:t>
            </a:r>
          </a:p>
        </p:txBody>
      </p:sp>
      <p:pic>
        <p:nvPicPr>
          <p:cNvPr id="7" name="Picture 2" descr="Why can&amp;#39;t we predict when a volcano will erupt?">
            <a:extLst>
              <a:ext uri="{FF2B5EF4-FFF2-40B4-BE49-F238E27FC236}">
                <a16:creationId xmlns:a16="http://schemas.microsoft.com/office/drawing/2014/main" id="{69B32C97-6B88-6045-AF9C-47EE5E2C9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0" b="3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Israelis remember Al-Aqsa Intifada and fear another uprising – Middle  East Monitor">
            <a:extLst>
              <a:ext uri="{FF2B5EF4-FFF2-40B4-BE49-F238E27FC236}">
                <a16:creationId xmlns:a16="http://schemas.microsoft.com/office/drawing/2014/main" id="{C4367FED-53BB-6648-B3D7-3A0FCD3A9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18421" b="-3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ila and the Uprising | Just Vision">
            <a:extLst>
              <a:ext uri="{FF2B5EF4-FFF2-40B4-BE49-F238E27FC236}">
                <a16:creationId xmlns:a16="http://schemas.microsoft.com/office/drawing/2014/main" id="{4F327A67-45B0-F542-8A76-E604F5F9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24564" b="1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4D96C-9B74-374F-B6D4-7C07E422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en-GB" sz="1800">
                <a:latin typeface="+mj-lt"/>
              </a:rPr>
              <a:t>What was the </a:t>
            </a:r>
            <a:r>
              <a:rPr lang="en-GB" sz="1800" b="1">
                <a:latin typeface="+mj-lt"/>
              </a:rPr>
              <a:t>trigger cause </a:t>
            </a:r>
            <a:r>
              <a:rPr lang="en-GB" sz="1800">
                <a:latin typeface="+mj-lt"/>
              </a:rPr>
              <a:t>of the First Intifada? </a:t>
            </a:r>
            <a:r>
              <a:rPr lang="en-GB" sz="1800" b="1">
                <a:latin typeface="+mj-lt"/>
              </a:rPr>
              <a:t>When</a:t>
            </a:r>
            <a:r>
              <a:rPr lang="en-GB" sz="1800">
                <a:latin typeface="+mj-lt"/>
              </a:rPr>
              <a:t> did this happen?</a:t>
            </a:r>
            <a:r>
              <a:rPr lang="en-GB" sz="1800" b="1">
                <a:latin typeface="+mj-lt"/>
              </a:rPr>
              <a:t> How long </a:t>
            </a:r>
            <a:r>
              <a:rPr lang="en-GB" sz="1800">
                <a:latin typeface="+mj-lt"/>
              </a:rPr>
              <a:t>did the First Intifada last?</a:t>
            </a:r>
          </a:p>
          <a:p>
            <a:r>
              <a:rPr lang="en-GB" sz="1800">
                <a:latin typeface="+mj-lt"/>
              </a:rPr>
              <a:t>What were </a:t>
            </a:r>
            <a:r>
              <a:rPr lang="en-GB" sz="1800" b="1">
                <a:latin typeface="+mj-lt"/>
              </a:rPr>
              <a:t>three causes </a:t>
            </a:r>
            <a:r>
              <a:rPr lang="en-GB" sz="1800">
                <a:latin typeface="+mj-lt"/>
              </a:rPr>
              <a:t>of the Intifada?</a:t>
            </a:r>
          </a:p>
          <a:p>
            <a:r>
              <a:rPr lang="en-GB" sz="1800">
                <a:latin typeface="+mj-lt"/>
              </a:rPr>
              <a:t>What were </a:t>
            </a:r>
            <a:r>
              <a:rPr lang="en-GB" sz="1800" b="1">
                <a:latin typeface="+mj-lt"/>
              </a:rPr>
              <a:t>three</a:t>
            </a:r>
            <a:r>
              <a:rPr lang="en-GB" sz="1800">
                <a:latin typeface="+mj-lt"/>
              </a:rPr>
              <a:t> </a:t>
            </a:r>
            <a:r>
              <a:rPr lang="en-GB" sz="1800" b="1">
                <a:latin typeface="+mj-lt"/>
              </a:rPr>
              <a:t>consequences</a:t>
            </a:r>
            <a:r>
              <a:rPr lang="en-GB" sz="1800">
                <a:latin typeface="+mj-lt"/>
              </a:rPr>
              <a:t> of the Intifada?</a:t>
            </a:r>
          </a:p>
        </p:txBody>
      </p:sp>
    </p:spTree>
    <p:extLst>
      <p:ext uri="{BB962C8B-B14F-4D97-AF65-F5344CB8AC3E}">
        <p14:creationId xmlns:p14="http://schemas.microsoft.com/office/powerpoint/2010/main" val="96046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37AFD8-49EE-4E57-8DAD-717367027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E0E32-3102-1D4A-8D73-AC9D7F2A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36"/>
            <a:ext cx="4572000" cy="116128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635B-9F3A-8C48-82B8-7663EF5D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45"/>
            <a:ext cx="5094445" cy="4672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Using your notes from today and the video clip below, answer these questions: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1. What was the significance of the First Intifada (1987-1993)? </a:t>
            </a:r>
          </a:p>
          <a:p>
            <a:pPr marL="0" indent="0">
              <a:buNone/>
            </a:pPr>
            <a:r>
              <a:rPr lang="en-GB" sz="1800" dirty="0"/>
              <a:t>Write one paragraph from an Israeli perspective and one paragraph from a Palestinian perspective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2. What does this video tell us about Yasser Arafat and the PLO?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We will come back to this next lesson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https://www.bbc.co.uk/teach/class-clips-video/gcse-history-the-first-intifada-and-palestinian-consciousness/zdwptrd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9" name="Picture 2" descr="Why can&amp;#39;t we predict when a volcano will erupt?">
            <a:extLst>
              <a:ext uri="{FF2B5EF4-FFF2-40B4-BE49-F238E27FC236}">
                <a16:creationId xmlns:a16="http://schemas.microsoft.com/office/drawing/2014/main" id="{55AECCEA-B3D4-634E-AC90-3B617BC49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0" b="3"/>
          <a:stretch/>
        </p:blipFill>
        <p:spPr bwMode="auto">
          <a:xfrm>
            <a:off x="9186966" y="566929"/>
            <a:ext cx="2267932" cy="23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aila and the Uprising | Just Vision">
            <a:extLst>
              <a:ext uri="{FF2B5EF4-FFF2-40B4-BE49-F238E27FC236}">
                <a16:creationId xmlns:a16="http://schemas.microsoft.com/office/drawing/2014/main" id="{4BDB86F5-1500-3943-959C-9D0641AB7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24564" b="1"/>
          <a:stretch/>
        </p:blipFill>
        <p:spPr bwMode="auto">
          <a:xfrm>
            <a:off x="7603159" y="3052603"/>
            <a:ext cx="2723519" cy="27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4744D3-B068-4646-83B8-525E6D15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048A18-0381-485F-B557-E17906AE6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The Israelis remember Al-Aqsa Intifada and fear another uprising – Middle  East Monitor">
            <a:extLst>
              <a:ext uri="{FF2B5EF4-FFF2-40B4-BE49-F238E27FC236}">
                <a16:creationId xmlns:a16="http://schemas.microsoft.com/office/drawing/2014/main" id="{B80850FF-2061-9C43-82F2-29C6B761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32" y="865476"/>
            <a:ext cx="2590800" cy="1705616"/>
          </a:xfrm>
          <a:prstGeom prst="rect">
            <a:avLst/>
          </a:prstGeom>
          <a:noFill/>
          <a:ln w="3810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8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581503-2979-1440-909D-8026ECAFAF06}"/>
              </a:ext>
            </a:extLst>
          </p:cNvPr>
          <p:cNvSpPr/>
          <p:nvPr/>
        </p:nvSpPr>
        <p:spPr>
          <a:xfrm>
            <a:off x="9932280" y="2774570"/>
            <a:ext cx="1669047" cy="830997"/>
          </a:xfrm>
          <a:prstGeom prst="rect">
            <a:avLst/>
          </a:prstGeom>
          <a:ln w="38100">
            <a:solidFill>
              <a:schemeClr val="accent4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ar-AE" sz="4800" dirty="0">
                <a:solidFill>
                  <a:srgbClr val="202122"/>
                </a:solidFill>
                <a:latin typeface="Arial" panose="020B0604020202020204" pitchFamily="34" charset="0"/>
              </a:rPr>
              <a:t>انتفاضة</a:t>
            </a:r>
            <a:endParaRPr lang="en-GB" dirty="0"/>
          </a:p>
        </p:txBody>
      </p:sp>
      <p:pic>
        <p:nvPicPr>
          <p:cNvPr id="1026" name="Picture 2" descr="Jabalia Camp | UNRWA">
            <a:extLst>
              <a:ext uri="{FF2B5EF4-FFF2-40B4-BE49-F238E27FC236}">
                <a16:creationId xmlns:a16="http://schemas.microsoft.com/office/drawing/2014/main" id="{BA78E1A4-E2E1-B947-8C85-BC7D9969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557" y="5430984"/>
            <a:ext cx="1958495" cy="13056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Diverse crowd of people of different ages and races">
            <a:extLst>
              <a:ext uri="{FF2B5EF4-FFF2-40B4-BE49-F238E27FC236}">
                <a16:creationId xmlns:a16="http://schemas.microsoft.com/office/drawing/2014/main" id="{B9009023-65CF-B843-9CD7-5D4C5D36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780" y="1344303"/>
            <a:ext cx="1958495" cy="1223277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EE448-FF5B-D645-ABF6-3F1CCAEDB017}"/>
              </a:ext>
            </a:extLst>
          </p:cNvPr>
          <p:cNvSpPr txBox="1"/>
          <p:nvPr/>
        </p:nvSpPr>
        <p:spPr>
          <a:xfrm>
            <a:off x="3435721" y="1514986"/>
            <a:ext cx="4285118" cy="64633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 Arabic word meaning </a:t>
            </a:r>
            <a:r>
              <a:rPr lang="en-GB" i="1" dirty="0"/>
              <a:t>shaking off</a:t>
            </a:r>
            <a:r>
              <a:rPr lang="en-GB" dirty="0"/>
              <a:t>, </a:t>
            </a:r>
            <a:r>
              <a:rPr lang="en-GB" i="1" dirty="0"/>
              <a:t>uprising</a:t>
            </a:r>
            <a:r>
              <a:rPr lang="en-GB" dirty="0"/>
              <a:t> or </a:t>
            </a:r>
            <a:r>
              <a:rPr lang="en-GB" i="1" dirty="0"/>
              <a:t>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9EF43-4AD7-4340-8705-73363D59EC6C}"/>
              </a:ext>
            </a:extLst>
          </p:cNvPr>
          <p:cNvSpPr txBox="1"/>
          <p:nvPr/>
        </p:nvSpPr>
        <p:spPr>
          <a:xfrm>
            <a:off x="3435721" y="5278579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massive uprising of Palestinians against Israel’s ongoing occupation of the West Bank and Gaza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94235-4DBD-D841-9A28-2A2B70C06C64}"/>
              </a:ext>
            </a:extLst>
          </p:cNvPr>
          <p:cNvSpPr txBox="1"/>
          <p:nvPr/>
        </p:nvSpPr>
        <p:spPr>
          <a:xfrm>
            <a:off x="3449237" y="3907898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refugee camp in Gaza. This is the biggest Palestinian refugee camp and one of the most densely populated places on 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CA2F0-59A1-304B-B07B-91D2A2D02C98}"/>
              </a:ext>
            </a:extLst>
          </p:cNvPr>
          <p:cNvSpPr txBox="1"/>
          <p:nvPr/>
        </p:nvSpPr>
        <p:spPr>
          <a:xfrm>
            <a:off x="3435721" y="2589088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people in a community come together to take action, often in the absence of traditional political 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5B93C-AD7C-8D42-A015-59085C738160}"/>
              </a:ext>
            </a:extLst>
          </p:cNvPr>
          <p:cNvSpPr txBox="1"/>
          <p:nvPr/>
        </p:nvSpPr>
        <p:spPr>
          <a:xfrm>
            <a:off x="667426" y="4107953"/>
            <a:ext cx="2194365" cy="5232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Intifada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A7ADE-5892-664B-844C-5420EF49C876}"/>
              </a:ext>
            </a:extLst>
          </p:cNvPr>
          <p:cNvSpPr txBox="1"/>
          <p:nvPr/>
        </p:nvSpPr>
        <p:spPr>
          <a:xfrm>
            <a:off x="667426" y="1668058"/>
            <a:ext cx="2234200" cy="95410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First Intifada, 1987-1993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71D24-06ED-9947-A37A-EC1262CE8529}"/>
              </a:ext>
            </a:extLst>
          </p:cNvPr>
          <p:cNvSpPr txBox="1"/>
          <p:nvPr/>
        </p:nvSpPr>
        <p:spPr>
          <a:xfrm>
            <a:off x="676032" y="3103449"/>
            <a:ext cx="2194365" cy="5232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Jabalia</a:t>
            </a:r>
            <a:r>
              <a:rPr lang="en-GB" sz="2800" dirty="0"/>
              <a:t> Camp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48E1A-70FA-AB4D-B0F1-40AE324B69E5}"/>
              </a:ext>
            </a:extLst>
          </p:cNvPr>
          <p:cNvSpPr txBox="1"/>
          <p:nvPr/>
        </p:nvSpPr>
        <p:spPr>
          <a:xfrm>
            <a:off x="656114" y="5134964"/>
            <a:ext cx="2234200" cy="95410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Grassroots movement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9F6FD3-80A6-D447-B436-9AC381AB9FD6}"/>
              </a:ext>
            </a:extLst>
          </p:cNvPr>
          <p:cNvSpPr txBox="1"/>
          <p:nvPr/>
        </p:nvSpPr>
        <p:spPr>
          <a:xfrm>
            <a:off x="160078" y="132711"/>
            <a:ext cx="11990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11a. Keywords </a:t>
            </a:r>
          </a:p>
          <a:p>
            <a:r>
              <a:rPr lang="en-GB" sz="2800" dirty="0"/>
              <a:t>Cut out the cards and match each </a:t>
            </a:r>
            <a:r>
              <a:rPr lang="en-GB" sz="2800" dirty="0">
                <a:solidFill>
                  <a:schemeClr val="accent2"/>
                </a:solidFill>
              </a:rPr>
              <a:t>keyword</a:t>
            </a:r>
            <a:r>
              <a:rPr lang="en-GB" sz="2800" dirty="0"/>
              <a:t> with a </a:t>
            </a:r>
            <a:r>
              <a:rPr lang="en-GB" sz="2800" dirty="0">
                <a:solidFill>
                  <a:schemeClr val="accent3"/>
                </a:solidFill>
              </a:rPr>
              <a:t>definition</a:t>
            </a:r>
            <a:r>
              <a:rPr lang="en-GB" sz="2800" dirty="0"/>
              <a:t> and an </a:t>
            </a:r>
            <a:r>
              <a:rPr lang="en-GB" sz="2800" dirty="0">
                <a:solidFill>
                  <a:schemeClr val="accent4"/>
                </a:solidFill>
              </a:rPr>
              <a:t>image</a:t>
            </a:r>
          </a:p>
        </p:txBody>
      </p:sp>
      <p:pic>
        <p:nvPicPr>
          <p:cNvPr id="17" name="Picture 2" descr="The Israelis remember Al-Aqsa Intifada and fear another uprising – Middle  East Monitor">
            <a:extLst>
              <a:ext uri="{FF2B5EF4-FFF2-40B4-BE49-F238E27FC236}">
                <a16:creationId xmlns:a16="http://schemas.microsoft.com/office/drawing/2014/main" id="{5D6C14EB-295F-CD43-AD97-A996E36A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5" y="3921753"/>
            <a:ext cx="1802835" cy="1186871"/>
          </a:xfrm>
          <a:prstGeom prst="rect">
            <a:avLst/>
          </a:prstGeom>
          <a:noFill/>
          <a:ln w="38100">
            <a:solidFill>
              <a:srgbClr val="FD8426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581503-2979-1440-909D-8026ECAFAF06}"/>
              </a:ext>
            </a:extLst>
          </p:cNvPr>
          <p:cNvSpPr/>
          <p:nvPr/>
        </p:nvSpPr>
        <p:spPr>
          <a:xfrm>
            <a:off x="8273716" y="4273253"/>
            <a:ext cx="1669047" cy="830997"/>
          </a:xfrm>
          <a:prstGeom prst="rect">
            <a:avLst/>
          </a:prstGeom>
          <a:ln w="38100">
            <a:solidFill>
              <a:schemeClr val="accent4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ar-AE" sz="4800" dirty="0">
                <a:solidFill>
                  <a:srgbClr val="202122"/>
                </a:solidFill>
                <a:latin typeface="Arial" panose="020B0604020202020204" pitchFamily="34" charset="0"/>
              </a:rPr>
              <a:t>انتفاضة</a:t>
            </a:r>
            <a:endParaRPr lang="en-GB" dirty="0"/>
          </a:p>
        </p:txBody>
      </p:sp>
      <p:pic>
        <p:nvPicPr>
          <p:cNvPr id="1026" name="Picture 2" descr="Jabalia Camp | UNRWA">
            <a:extLst>
              <a:ext uri="{FF2B5EF4-FFF2-40B4-BE49-F238E27FC236}">
                <a16:creationId xmlns:a16="http://schemas.microsoft.com/office/drawing/2014/main" id="{BA78E1A4-E2E1-B947-8C85-BC7D9969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2763" y="2712227"/>
            <a:ext cx="1958495" cy="13056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Diverse crowd of people of different ages and races">
            <a:extLst>
              <a:ext uri="{FF2B5EF4-FFF2-40B4-BE49-F238E27FC236}">
                <a16:creationId xmlns:a16="http://schemas.microsoft.com/office/drawing/2014/main" id="{B9009023-65CF-B843-9CD7-5D4C5D36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0005" y="5376492"/>
            <a:ext cx="1958495" cy="1223277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EE448-FF5B-D645-ABF6-3F1CCAEDB017}"/>
              </a:ext>
            </a:extLst>
          </p:cNvPr>
          <p:cNvSpPr txBox="1"/>
          <p:nvPr/>
        </p:nvSpPr>
        <p:spPr>
          <a:xfrm>
            <a:off x="3460783" y="4313402"/>
            <a:ext cx="4285118" cy="64633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 Arabic word meaning </a:t>
            </a:r>
            <a:r>
              <a:rPr lang="en-GB" i="1" dirty="0"/>
              <a:t>shaking off</a:t>
            </a:r>
            <a:r>
              <a:rPr lang="en-GB" dirty="0"/>
              <a:t>, </a:t>
            </a:r>
            <a:r>
              <a:rPr lang="en-GB" i="1" dirty="0"/>
              <a:t>uprising</a:t>
            </a:r>
            <a:r>
              <a:rPr lang="en-GB" dirty="0"/>
              <a:t> or </a:t>
            </a:r>
            <a:r>
              <a:rPr lang="en-GB" i="1" dirty="0"/>
              <a:t>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9EF43-4AD7-4340-8705-73363D59EC6C}"/>
              </a:ext>
            </a:extLst>
          </p:cNvPr>
          <p:cNvSpPr txBox="1"/>
          <p:nvPr/>
        </p:nvSpPr>
        <p:spPr>
          <a:xfrm>
            <a:off x="3460783" y="1644250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massive uprising of Palestinians against Israel’s ongoing occupation of the West Bank and Gaza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94235-4DBD-D841-9A28-2A2B70C06C64}"/>
              </a:ext>
            </a:extLst>
          </p:cNvPr>
          <p:cNvSpPr txBox="1"/>
          <p:nvPr/>
        </p:nvSpPr>
        <p:spPr>
          <a:xfrm>
            <a:off x="3440075" y="2985768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refugee camp in Gaza. This is the biggest Palestinian refugee camp and one of the most densely populated places on 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CA2F0-59A1-304B-B07B-91D2A2D02C98}"/>
              </a:ext>
            </a:extLst>
          </p:cNvPr>
          <p:cNvSpPr txBox="1"/>
          <p:nvPr/>
        </p:nvSpPr>
        <p:spPr>
          <a:xfrm>
            <a:off x="3474299" y="5376492"/>
            <a:ext cx="4258086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people in a community come together to take action, often in the absence of traditional political leadership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5B93C-AD7C-8D42-A015-59085C738160}"/>
              </a:ext>
            </a:extLst>
          </p:cNvPr>
          <p:cNvSpPr txBox="1"/>
          <p:nvPr/>
        </p:nvSpPr>
        <p:spPr>
          <a:xfrm>
            <a:off x="755108" y="4107953"/>
            <a:ext cx="2194365" cy="5232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Intifada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A7ADE-5892-664B-844C-5420EF49C876}"/>
              </a:ext>
            </a:extLst>
          </p:cNvPr>
          <p:cNvSpPr txBox="1"/>
          <p:nvPr/>
        </p:nvSpPr>
        <p:spPr>
          <a:xfrm>
            <a:off x="755108" y="1668058"/>
            <a:ext cx="2234200" cy="95410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First Intifada, 1987-1993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71D24-06ED-9947-A37A-EC1262CE8529}"/>
              </a:ext>
            </a:extLst>
          </p:cNvPr>
          <p:cNvSpPr txBox="1"/>
          <p:nvPr/>
        </p:nvSpPr>
        <p:spPr>
          <a:xfrm>
            <a:off x="763714" y="3103449"/>
            <a:ext cx="2194365" cy="5232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Jabalia</a:t>
            </a:r>
            <a:r>
              <a:rPr lang="en-GB" sz="2800" dirty="0"/>
              <a:t> Camp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48E1A-70FA-AB4D-B0F1-40AE324B69E5}"/>
              </a:ext>
            </a:extLst>
          </p:cNvPr>
          <p:cNvSpPr txBox="1"/>
          <p:nvPr/>
        </p:nvSpPr>
        <p:spPr>
          <a:xfrm>
            <a:off x="743796" y="5134964"/>
            <a:ext cx="2234200" cy="95410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Grassroots movement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1ED22F-6899-8B48-AA87-710A425E5847}"/>
              </a:ext>
            </a:extLst>
          </p:cNvPr>
          <p:cNvCxnSpPr>
            <a:stCxn id="11" idx="3"/>
          </p:cNvCxnSpPr>
          <p:nvPr/>
        </p:nvCxnSpPr>
        <p:spPr>
          <a:xfrm flipV="1">
            <a:off x="2989308" y="2145111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1AE480-BC92-F840-9F82-226BC240479C}"/>
              </a:ext>
            </a:extLst>
          </p:cNvPr>
          <p:cNvCxnSpPr/>
          <p:nvPr/>
        </p:nvCxnSpPr>
        <p:spPr>
          <a:xfrm flipV="1">
            <a:off x="7698161" y="1980775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B8B641-D455-6A4D-B0D0-ACD8E975F90C}"/>
              </a:ext>
            </a:extLst>
          </p:cNvPr>
          <p:cNvCxnSpPr/>
          <p:nvPr/>
        </p:nvCxnSpPr>
        <p:spPr>
          <a:xfrm flipV="1">
            <a:off x="2949473" y="3415068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2D6CB-CEC5-8E43-91A6-D3977B59494E}"/>
              </a:ext>
            </a:extLst>
          </p:cNvPr>
          <p:cNvCxnSpPr>
            <a:cxnSpLocks/>
          </p:cNvCxnSpPr>
          <p:nvPr/>
        </p:nvCxnSpPr>
        <p:spPr>
          <a:xfrm>
            <a:off x="7712109" y="3447436"/>
            <a:ext cx="21613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D7CAA7-76E2-0546-A8DB-92E7012A9643}"/>
              </a:ext>
            </a:extLst>
          </p:cNvPr>
          <p:cNvCxnSpPr/>
          <p:nvPr/>
        </p:nvCxnSpPr>
        <p:spPr>
          <a:xfrm flipV="1">
            <a:off x="2989308" y="4500383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F86462-FDA1-774A-9201-747F74D6FD7D}"/>
              </a:ext>
            </a:extLst>
          </p:cNvPr>
          <p:cNvCxnSpPr/>
          <p:nvPr/>
        </p:nvCxnSpPr>
        <p:spPr>
          <a:xfrm flipV="1">
            <a:off x="3009677" y="5770339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7D9CF2-DFEE-DA49-9B73-AF0B3C4A4925}"/>
              </a:ext>
            </a:extLst>
          </p:cNvPr>
          <p:cNvCxnSpPr>
            <a:cxnSpLocks/>
          </p:cNvCxnSpPr>
          <p:nvPr/>
        </p:nvCxnSpPr>
        <p:spPr>
          <a:xfrm flipV="1">
            <a:off x="7781384" y="5837089"/>
            <a:ext cx="218705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5DF798-D4EC-3744-B353-9219E366C6AE}"/>
              </a:ext>
            </a:extLst>
          </p:cNvPr>
          <p:cNvCxnSpPr/>
          <p:nvPr/>
        </p:nvCxnSpPr>
        <p:spPr>
          <a:xfrm flipV="1">
            <a:off x="7766609" y="4642261"/>
            <a:ext cx="45076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FAF348-1979-D040-9E9E-8769258C7772}"/>
              </a:ext>
            </a:extLst>
          </p:cNvPr>
          <p:cNvSpPr txBox="1"/>
          <p:nvPr/>
        </p:nvSpPr>
        <p:spPr>
          <a:xfrm>
            <a:off x="160078" y="132711"/>
            <a:ext cx="11990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11a. Keywords </a:t>
            </a:r>
          </a:p>
          <a:p>
            <a:r>
              <a:rPr lang="en-GB" sz="2800" dirty="0"/>
              <a:t>Cut out the cards and match each </a:t>
            </a:r>
            <a:r>
              <a:rPr lang="en-GB" sz="2800" dirty="0">
                <a:solidFill>
                  <a:schemeClr val="accent2"/>
                </a:solidFill>
              </a:rPr>
              <a:t>keyword</a:t>
            </a:r>
            <a:r>
              <a:rPr lang="en-GB" sz="2800" dirty="0"/>
              <a:t> with a </a:t>
            </a:r>
            <a:r>
              <a:rPr lang="en-GB" sz="2800" dirty="0">
                <a:solidFill>
                  <a:schemeClr val="accent3"/>
                </a:solidFill>
              </a:rPr>
              <a:t>definition</a:t>
            </a:r>
            <a:r>
              <a:rPr lang="en-GB" sz="2800" dirty="0"/>
              <a:t> and an </a:t>
            </a:r>
            <a:r>
              <a:rPr lang="en-GB" sz="2800" dirty="0">
                <a:solidFill>
                  <a:schemeClr val="accent4"/>
                </a:solidFill>
              </a:rPr>
              <a:t>image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7EEE2-B1AE-1343-B8BE-EE02E8DFB26A}"/>
              </a:ext>
            </a:extLst>
          </p:cNvPr>
          <p:cNvSpPr txBox="1"/>
          <p:nvPr/>
        </p:nvSpPr>
        <p:spPr>
          <a:xfrm>
            <a:off x="100819" y="6421897"/>
            <a:ext cx="1199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Stick the answers into your glossary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pic>
        <p:nvPicPr>
          <p:cNvPr id="26" name="Picture 2" descr="The Israelis remember Al-Aqsa Intifada and fear another uprising – Middle  East Monitor">
            <a:extLst>
              <a:ext uri="{FF2B5EF4-FFF2-40B4-BE49-F238E27FC236}">
                <a16:creationId xmlns:a16="http://schemas.microsoft.com/office/drawing/2014/main" id="{37729459-8224-334B-9B47-BAAA4CD7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21" y="1299808"/>
            <a:ext cx="1802835" cy="1186871"/>
          </a:xfrm>
          <a:prstGeom prst="rect">
            <a:avLst/>
          </a:prstGeom>
          <a:noFill/>
          <a:ln w="38100">
            <a:solidFill>
              <a:srgbClr val="FD8426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E8B96-ADF6-6245-86D2-869E6169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23805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Recap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6854-AE52-3448-9D15-D11612AAD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71" y="1960593"/>
            <a:ext cx="10853928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Working with the person next to you, use your notes from </a:t>
            </a:r>
            <a:r>
              <a:rPr lang="en-GB" sz="2400" dirty="0">
                <a:solidFill>
                  <a:srgbClr val="00B0F0"/>
                </a:solidFill>
              </a:rPr>
              <a:t>Lesson 9 </a:t>
            </a:r>
            <a:r>
              <a:rPr lang="en-GB" sz="2400" dirty="0"/>
              <a:t>to answer the questions below using the vocabulary provided</a:t>
            </a:r>
          </a:p>
          <a:p>
            <a:pPr marL="0" indent="0">
              <a:buNone/>
            </a:pPr>
            <a:endParaRPr lang="en-GB" sz="1100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2"/>
                </a:solidFill>
              </a:rPr>
              <a:t>1) What were the consequences of the June 1967 War for the West Bank and Gaza?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2"/>
                </a:solidFill>
              </a:rPr>
              <a:t>2) What did this mean for the daily lives of Palestinians in the West Bank and Gaza? </a:t>
            </a:r>
          </a:p>
          <a:p>
            <a:endParaRPr lang="en-GB" dirty="0"/>
          </a:p>
          <a:p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4CCB16-A205-1245-9786-2DFB56F36B7F}"/>
              </a:ext>
            </a:extLst>
          </p:cNvPr>
          <p:cNvSpPr/>
          <p:nvPr/>
        </p:nvSpPr>
        <p:spPr>
          <a:xfrm rot="21069286">
            <a:off x="9877148" y="5795096"/>
            <a:ext cx="1943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Occupied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32827-0AB1-5344-896E-8E0BF8DCFA58}"/>
              </a:ext>
            </a:extLst>
          </p:cNvPr>
          <p:cNvSpPr/>
          <p:nvPr/>
        </p:nvSpPr>
        <p:spPr>
          <a:xfrm rot="21355517">
            <a:off x="187894" y="5862569"/>
            <a:ext cx="42060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5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Israeli military rule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57B8F2-5699-6046-AD54-245EFAB4C95C}"/>
              </a:ext>
            </a:extLst>
          </p:cNvPr>
          <p:cNvSpPr/>
          <p:nvPr/>
        </p:nvSpPr>
        <p:spPr>
          <a:xfrm rot="402917">
            <a:off x="7182621" y="5992991"/>
            <a:ext cx="2489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Settlements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77CF9F-9C75-484B-92D6-D8786F61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7070">
            <a:off x="9024627" y="18778"/>
            <a:ext cx="3342752" cy="18623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52CFC1-0F5A-D544-8095-2C80FC516999}"/>
              </a:ext>
            </a:extLst>
          </p:cNvPr>
          <p:cNvSpPr/>
          <p:nvPr/>
        </p:nvSpPr>
        <p:spPr>
          <a:xfrm rot="272890">
            <a:off x="4356473" y="6086116"/>
            <a:ext cx="995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533AE-86DD-7849-A086-3E8E46E57D25}"/>
              </a:ext>
            </a:extLst>
          </p:cNvPr>
          <p:cNvSpPr/>
          <p:nvPr/>
        </p:nvSpPr>
        <p:spPr>
          <a:xfrm rot="21061575">
            <a:off x="5544789" y="5686315"/>
            <a:ext cx="1346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Naksa</a:t>
            </a:r>
            <a:endParaRPr lang="en-GB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0093D-6FF4-6641-9AEA-F417F40F0815}"/>
              </a:ext>
            </a:extLst>
          </p:cNvPr>
          <p:cNvSpPr/>
          <p:nvPr/>
        </p:nvSpPr>
        <p:spPr>
          <a:xfrm>
            <a:off x="686965" y="3345078"/>
            <a:ext cx="10818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As a consequence of the June 1967 War, which Palestinians call the </a:t>
            </a:r>
            <a:r>
              <a:rPr lang="en-GB" sz="2000" b="1" dirty="0" err="1"/>
              <a:t>Naksa</a:t>
            </a:r>
            <a:r>
              <a:rPr lang="en-GB" sz="2000" b="1" dirty="0"/>
              <a:t> </a:t>
            </a:r>
            <a:r>
              <a:rPr lang="en-GB" sz="2000" dirty="0"/>
              <a:t>(meaning ‘setback’), the West Bank and Gaza were </a:t>
            </a:r>
            <a:r>
              <a:rPr lang="en-GB" sz="2000" b="1" dirty="0"/>
              <a:t>occupied</a:t>
            </a:r>
            <a:r>
              <a:rPr lang="en-GB" sz="2000" dirty="0"/>
              <a:t> by Israel, which meant that the Palestinians living there were now living under </a:t>
            </a:r>
            <a:r>
              <a:rPr lang="en-GB" sz="2000" b="1" dirty="0"/>
              <a:t>Israeli military rule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B59978-6B23-1F4C-ACBD-6A7FC681EB14}"/>
              </a:ext>
            </a:extLst>
          </p:cNvPr>
          <p:cNvSpPr/>
          <p:nvPr/>
        </p:nvSpPr>
        <p:spPr>
          <a:xfrm>
            <a:off x="333553" y="4720579"/>
            <a:ext cx="11524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Life became even more difficult after 1967. Thousands of Israelis moved to the West Bank and Gaza, where they established </a:t>
            </a:r>
            <a:r>
              <a:rPr lang="en-GB" sz="2000" b="1" dirty="0"/>
              <a:t>settlements, </a:t>
            </a:r>
            <a:r>
              <a:rPr lang="en-GB" sz="2000" dirty="0"/>
              <a:t>taking the </a:t>
            </a:r>
            <a:r>
              <a:rPr lang="en-GB" sz="2000" b="1" dirty="0"/>
              <a:t>land</a:t>
            </a:r>
            <a:r>
              <a:rPr lang="en-GB" sz="2000" dirty="0"/>
              <a:t> from Palestinians. Palestinian homes were demolished and any Palestinians considered a threat to Israel were arrested and imprisoned, often without trial</a:t>
            </a:r>
          </a:p>
        </p:txBody>
      </p:sp>
    </p:spTree>
    <p:extLst>
      <p:ext uri="{BB962C8B-B14F-4D97-AF65-F5344CB8AC3E}">
        <p14:creationId xmlns:p14="http://schemas.microsoft.com/office/powerpoint/2010/main" val="7240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4B88E336-9808-2F47-B315-DE1D0AC7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09" y="151123"/>
            <a:ext cx="11298381" cy="635533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E216-4EC6-164D-A372-7C0450BC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2446745"/>
            <a:ext cx="10960273" cy="252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Intifada, 1987-1993: </a:t>
            </a:r>
            <a:br>
              <a:rPr lang="en-US" sz="4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000" dirty="0">
                <a:solidFill>
                  <a:schemeClr val="bg1"/>
                </a:solidFill>
              </a:rPr>
              <a:t>A massive uprising of Palestinians against Israel’s ongoing occupation of the West Bank and Gaza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causes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5EDC4-07E5-AE43-A348-DA62D11C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07" y="-29341"/>
            <a:ext cx="9860662" cy="1434415"/>
          </a:xfrm>
        </p:spPr>
        <p:txBody>
          <a:bodyPr anchor="b">
            <a:normAutofit/>
          </a:bodyPr>
          <a:lstStyle/>
          <a:p>
            <a:pPr marL="14288" indent="-14288"/>
            <a:r>
              <a:rPr lang="en-GB" sz="3200" b="1" dirty="0"/>
              <a:t>Palestinian living conditions in the West Bank and Gaza</a:t>
            </a:r>
          </a:p>
        </p:txBody>
      </p:sp>
      <p:sp>
        <p:nvSpPr>
          <p:cNvPr id="8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AB6F-D7FE-9945-80FA-BD71177F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219330"/>
            <a:ext cx="7706094" cy="4119172"/>
          </a:xfrm>
        </p:spPr>
        <p:txBody>
          <a:bodyPr anchor="t">
            <a:noAutofit/>
          </a:bodyPr>
          <a:lstStyle/>
          <a:p>
            <a:r>
              <a:rPr lang="en-GB" sz="2000" dirty="0"/>
              <a:t>As we have seen, life was </a:t>
            </a:r>
            <a:r>
              <a:rPr lang="en-GB" sz="2000" b="1" dirty="0">
                <a:solidFill>
                  <a:schemeClr val="accent2"/>
                </a:solidFill>
              </a:rPr>
              <a:t>very difficult </a:t>
            </a:r>
            <a:r>
              <a:rPr lang="en-GB" sz="2000" dirty="0"/>
              <a:t>for Palestinians in the West Bank and Gaza after 1967</a:t>
            </a:r>
          </a:p>
          <a:p>
            <a:r>
              <a:rPr lang="en-GB" sz="2000" dirty="0"/>
              <a:t>Palestinians </a:t>
            </a:r>
            <a:r>
              <a:rPr lang="en-GB" sz="2000" b="1" dirty="0">
                <a:solidFill>
                  <a:schemeClr val="accent2"/>
                </a:solidFill>
              </a:rPr>
              <a:t>lost their homes </a:t>
            </a:r>
            <a:r>
              <a:rPr lang="en-GB" sz="2000" dirty="0"/>
              <a:t>whilst thousands of Israelis established </a:t>
            </a:r>
            <a:r>
              <a:rPr lang="en-GB" sz="2000" b="1" dirty="0">
                <a:solidFill>
                  <a:schemeClr val="accent2"/>
                </a:solidFill>
              </a:rPr>
              <a:t>settlements</a:t>
            </a:r>
            <a:endParaRPr lang="en-GB" sz="2000" dirty="0">
              <a:solidFill>
                <a:schemeClr val="accent2"/>
              </a:solidFill>
            </a:endParaRPr>
          </a:p>
          <a:p>
            <a:r>
              <a:rPr lang="en-GB" sz="2000" dirty="0"/>
              <a:t>Palestinians were also arrested and imprisoned by the Israeli military, often without trial</a:t>
            </a:r>
          </a:p>
          <a:p>
            <a:r>
              <a:rPr lang="en-GB" sz="2000" dirty="0"/>
              <a:t>As the Palestinian population increased but Palestinian land was reduced, the West Bank and Gaza became </a:t>
            </a:r>
            <a:r>
              <a:rPr lang="en-GB" sz="2000" b="1" dirty="0">
                <a:solidFill>
                  <a:schemeClr val="accent4"/>
                </a:solidFill>
              </a:rPr>
              <a:t>dangerously overcrowded </a:t>
            </a:r>
            <a:r>
              <a:rPr lang="en-GB" sz="2000" dirty="0"/>
              <a:t>(and </a:t>
            </a:r>
            <a:r>
              <a:rPr lang="en-GB" sz="2000" b="1" dirty="0">
                <a:solidFill>
                  <a:schemeClr val="accent4"/>
                </a:solidFill>
              </a:rPr>
              <a:t>unhygienic</a:t>
            </a:r>
            <a:r>
              <a:rPr lang="en-GB" sz="2000" b="1" dirty="0"/>
              <a:t> </a:t>
            </a:r>
            <a:r>
              <a:rPr lang="en-GB" sz="2000" dirty="0"/>
              <a:t>as a result)</a:t>
            </a:r>
          </a:p>
          <a:p>
            <a:r>
              <a:rPr lang="en-GB" sz="2000" dirty="0"/>
              <a:t>Also, due to the economic restrictions placed on Palestinians by Israeli rule, there were very few jobs available and </a:t>
            </a:r>
            <a:r>
              <a:rPr lang="en-GB" sz="2000" b="1" dirty="0">
                <a:solidFill>
                  <a:schemeClr val="accent4"/>
                </a:solidFill>
              </a:rPr>
              <a:t>high unemployment </a:t>
            </a:r>
          </a:p>
        </p:txBody>
      </p:sp>
      <p:pic>
        <p:nvPicPr>
          <p:cNvPr id="6" name="Picture 4" descr="View of Jabalya Camp, Gaza, Israeli Occupied Territories 1987 Stock Photo -  Alamy">
            <a:extLst>
              <a:ext uri="{FF2B5EF4-FFF2-40B4-BE49-F238E27FC236}">
                <a16:creationId xmlns:a16="http://schemas.microsoft.com/office/drawing/2014/main" id="{7438D097-856F-024B-9646-81B984F2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7461" b="3"/>
          <a:stretch/>
        </p:blipFill>
        <p:spPr bwMode="auto">
          <a:xfrm>
            <a:off x="8401721" y="2363368"/>
            <a:ext cx="3361760" cy="34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Volcano with solid fill">
            <a:extLst>
              <a:ext uri="{FF2B5EF4-FFF2-40B4-BE49-F238E27FC236}">
                <a16:creationId xmlns:a16="http://schemas.microsoft.com/office/drawing/2014/main" id="{7A8911AE-7640-5044-A2DA-E128E02C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2601" y="173407"/>
            <a:ext cx="1334730" cy="13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2E0C4E-E2C3-F84C-ADC4-6AC877B0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1628"/>
            <a:ext cx="6281928" cy="41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kern="1200" dirty="0">
                <a:solidFill>
                  <a:schemeClr val="tx1"/>
                </a:solidFill>
              </a:rPr>
              <a:t>According to historian Benny Morris, life for Palestinians under </a:t>
            </a:r>
            <a:r>
              <a:rPr lang="en-US" sz="2400" b="1" dirty="0"/>
              <a:t>Israeli occupation in the West Bank and Gaza </a:t>
            </a:r>
            <a:r>
              <a:rPr lang="en-US" sz="2400" b="1" kern="1200" dirty="0">
                <a:solidFill>
                  <a:schemeClr val="tx1"/>
                </a:solidFill>
              </a:rPr>
              <a:t>at this time was </a:t>
            </a:r>
            <a:r>
              <a:rPr lang="en-GB" sz="2400" b="1" kern="1200" dirty="0">
                <a:solidFill>
                  <a:schemeClr val="tx1"/>
                </a:solidFill>
              </a:rPr>
              <a:t>characterised</a:t>
            </a:r>
            <a:r>
              <a:rPr lang="en-US" sz="2400" b="1" kern="1200" dirty="0">
                <a:solidFill>
                  <a:schemeClr val="tx1"/>
                </a:solidFill>
              </a:rPr>
              <a:t> by:</a:t>
            </a:r>
            <a:br>
              <a:rPr lang="en-US" sz="2400" b="1" kern="1200" dirty="0">
                <a:solidFill>
                  <a:schemeClr val="tx1"/>
                </a:solidFill>
              </a:rPr>
            </a:br>
            <a:br>
              <a:rPr lang="en-US" sz="2400" b="1" dirty="0"/>
            </a:br>
            <a:r>
              <a:rPr lang="en-US" sz="2400" b="1" kern="1200" dirty="0">
                <a:solidFill>
                  <a:schemeClr val="accent2"/>
                </a:solidFill>
              </a:rPr>
              <a:t>“brute force, repression and fear, collaboration and treachery, beatings and torture chambers, and daily intimidation, humiliation, and manipulation”</a:t>
            </a:r>
            <a:br>
              <a:rPr lang="en-US" sz="2400" b="1" kern="1200" dirty="0">
                <a:solidFill>
                  <a:schemeClr val="accent2"/>
                </a:solidFill>
              </a:rPr>
            </a:br>
            <a:br>
              <a:rPr lang="en-US" sz="2400" b="1" kern="1200" dirty="0">
                <a:solidFill>
                  <a:schemeClr val="accent2"/>
                </a:solidFill>
              </a:rPr>
            </a:br>
            <a:r>
              <a:rPr lang="en-US" sz="2400" b="1" dirty="0"/>
              <a:t>Benny Morris, </a:t>
            </a:r>
            <a:r>
              <a:rPr lang="en-US" sz="2400" b="1" i="1" dirty="0"/>
              <a:t>Righteous Victims </a:t>
            </a:r>
            <a:r>
              <a:rPr lang="en-US" sz="2400" b="1" dirty="0"/>
              <a:t>(1999)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chemeClr val="accent4"/>
                </a:solidFill>
              </a:rPr>
              <a:t>How does this make you feel?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kern="1200" dirty="0">
              <a:solidFill>
                <a:schemeClr val="accent2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Volcano with solid fill">
            <a:extLst>
              <a:ext uri="{FF2B5EF4-FFF2-40B4-BE49-F238E27FC236}">
                <a16:creationId xmlns:a16="http://schemas.microsoft.com/office/drawing/2014/main" id="{A2B6561C-A571-2541-B8AE-AD187471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928" y="1390590"/>
            <a:ext cx="3593891" cy="35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PPT" id="{928B64B4-EE8A-B24C-9EFB-80711E0726FE}" vid="{41CFEAAB-C0BE-ED4F-AA8F-D735C36EB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1929</Words>
  <Application>Microsoft Macintosh PowerPoint</Application>
  <PresentationFormat>Widescreen</PresentationFormat>
  <Paragraphs>156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72 Book</vt:lpstr>
      <vt:lpstr>Calibri</vt:lpstr>
      <vt:lpstr>Calibri Light</vt:lpstr>
      <vt:lpstr>Office Theme</vt:lpstr>
      <vt:lpstr>1_Office Theme</vt:lpstr>
      <vt:lpstr>What were the causes and consequences of the First Intifada?</vt:lpstr>
      <vt:lpstr>Learning objectives</vt:lpstr>
      <vt:lpstr>PowerPoint Presentation</vt:lpstr>
      <vt:lpstr>PowerPoint Presentation</vt:lpstr>
      <vt:lpstr>Recap</vt:lpstr>
      <vt:lpstr>PowerPoint Presentation</vt:lpstr>
      <vt:lpstr>First Intifada, 1987-1993:  A massive uprising of Palestinians against Israel’s ongoing occupation of the West Bank and Gaza   The causes </vt:lpstr>
      <vt:lpstr>Palestinian living conditions in the West Bank and Gaza</vt:lpstr>
      <vt:lpstr>According to historian Benny Morris, life for Palestinians under Israeli occupation in the West Bank and Gaza at this time was characterised by:  “brute force, repression and fear, collaboration and treachery, beatings and torture chambers, and daily intimidation, humiliation, and manipulation”  Benny Morris, Righteous Victims (1999)  How does this make you feel? </vt:lpstr>
      <vt:lpstr>PowerPoint Presentation</vt:lpstr>
      <vt:lpstr>11b. Volcano activity</vt:lpstr>
      <vt:lpstr>11c. What happened during the First Intifada? </vt:lpstr>
      <vt:lpstr>PowerPoint Presentation</vt:lpstr>
      <vt:lpstr>PowerPoint Presentation</vt:lpstr>
      <vt:lpstr>PowerPoint Presentation</vt:lpstr>
      <vt:lpstr>The role of women in the First Intifada</vt:lpstr>
      <vt:lpstr>The consequences of the First Intifada</vt:lpstr>
      <vt:lpstr>11d) Debating activity:  You are now going to be assigned a partner. You and your partner are either in ‘support’ or ‘opposition’ to the Israeli occupation of the West Bank and Gaza. You can spend a few minutes preparing your argument. Then you will join with another pair and have a debate  What can you use from this lesson and other lessons to support your argument?  Make a note of the best points raised by the other side </vt:lpstr>
      <vt:lpstr>Discussion</vt:lpstr>
      <vt:lpstr>Plenary With someone you haven’t yet worked with today: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Kelsted, Charlotte</dc:creator>
  <cp:lastModifiedBy>Kelsted, Charlotte</cp:lastModifiedBy>
  <cp:revision>856</cp:revision>
  <dcterms:created xsi:type="dcterms:W3CDTF">2021-10-05T11:19:59Z</dcterms:created>
  <dcterms:modified xsi:type="dcterms:W3CDTF">2021-12-03T08:22:06Z</dcterms:modified>
</cp:coreProperties>
</file>